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7" r:id="rId2"/>
    <p:sldId id="317" r:id="rId3"/>
    <p:sldId id="318" r:id="rId4"/>
    <p:sldId id="319" r:id="rId5"/>
    <p:sldId id="320" r:id="rId6"/>
    <p:sldId id="263" r:id="rId7"/>
    <p:sldId id="333" r:id="rId8"/>
    <p:sldId id="335" r:id="rId9"/>
    <p:sldId id="337" r:id="rId10"/>
    <p:sldId id="336" r:id="rId11"/>
    <p:sldId id="338" r:id="rId12"/>
    <p:sldId id="315" r:id="rId13"/>
    <p:sldId id="334" r:id="rId14"/>
  </p:sldIdLst>
  <p:sldSz cx="12192000" cy="6858000"/>
  <p:notesSz cx="6789738"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2F"/>
    <a:srgbClr val="8E2B35"/>
    <a:srgbClr val="7C93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78664" autoAdjust="0"/>
  </p:normalViewPr>
  <p:slideViewPr>
    <p:cSldViewPr snapToGrid="0" snapToObjects="1">
      <p:cViewPr>
        <p:scale>
          <a:sx n="110" d="100"/>
          <a:sy n="110" d="100"/>
        </p:scale>
        <p:origin x="-398"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6" d="100"/>
          <a:sy n="56" d="100"/>
        </p:scale>
        <p:origin x="-2850" y="-84"/>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5947" y="0"/>
            <a:ext cx="2942220" cy="496491"/>
          </a:xfrm>
          <a:prstGeom prst="rect">
            <a:avLst/>
          </a:prstGeom>
        </p:spPr>
        <p:txBody>
          <a:bodyPr vert="horz" lIns="91440" tIns="45720" rIns="91440" bIns="45720" rtlCol="0"/>
          <a:lstStyle>
            <a:lvl1pPr algn="r">
              <a:defRPr sz="1200"/>
            </a:lvl1pPr>
          </a:lstStyle>
          <a:p>
            <a:fld id="{62763D3B-BC97-4074-AEE9-95908B755723}" type="datetimeFigureOut">
              <a:rPr lang="fr-FR" smtClean="0"/>
              <a:t>22/03/2022</a:t>
            </a:fld>
            <a:endParaRPr lang="fr-FR"/>
          </a:p>
        </p:txBody>
      </p:sp>
      <p:sp>
        <p:nvSpPr>
          <p:cNvPr id="4" name="Espace réservé du pied de page 3"/>
          <p:cNvSpPr>
            <a:spLocks noGrp="1"/>
          </p:cNvSpPr>
          <p:nvPr>
            <p:ph type="ftr" sz="quarter" idx="2"/>
          </p:nvPr>
        </p:nvSpPr>
        <p:spPr>
          <a:xfrm>
            <a:off x="0" y="9431599"/>
            <a:ext cx="2942220" cy="49649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5947" y="9431599"/>
            <a:ext cx="2942220" cy="496491"/>
          </a:xfrm>
          <a:prstGeom prst="rect">
            <a:avLst/>
          </a:prstGeom>
        </p:spPr>
        <p:txBody>
          <a:bodyPr vert="horz" lIns="91440" tIns="45720" rIns="91440" bIns="45720" rtlCol="0" anchor="b"/>
          <a:lstStyle>
            <a:lvl1pPr algn="r">
              <a:defRPr sz="1200"/>
            </a:lvl1pPr>
          </a:lstStyle>
          <a:p>
            <a:fld id="{562DC3FF-2169-4716-8488-0772F59F7F4C}" type="slidenum">
              <a:rPr lang="fr-FR" smtClean="0"/>
              <a:t>‹N°›</a:t>
            </a:fld>
            <a:endParaRPr lang="fr-FR"/>
          </a:p>
        </p:txBody>
      </p:sp>
    </p:spTree>
    <p:extLst>
      <p:ext uri="{BB962C8B-B14F-4D97-AF65-F5344CB8AC3E}">
        <p14:creationId xmlns:p14="http://schemas.microsoft.com/office/powerpoint/2010/main" val="1695668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2220"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5947" y="0"/>
            <a:ext cx="2942220" cy="498215"/>
          </a:xfrm>
          <a:prstGeom prst="rect">
            <a:avLst/>
          </a:prstGeom>
        </p:spPr>
        <p:txBody>
          <a:bodyPr vert="horz" lIns="91440" tIns="45720" rIns="91440" bIns="45720" rtlCol="0"/>
          <a:lstStyle>
            <a:lvl1pPr algn="r">
              <a:defRPr sz="1200"/>
            </a:lvl1pPr>
          </a:lstStyle>
          <a:p>
            <a:fld id="{115E833E-A531-864E-BA19-5C6C03644EEC}" type="datetimeFigureOut">
              <a:rPr lang="fr-FR" smtClean="0"/>
              <a:t>22/03/2022</a:t>
            </a:fld>
            <a:endParaRPr lang="fr-FR"/>
          </a:p>
        </p:txBody>
      </p:sp>
      <p:sp>
        <p:nvSpPr>
          <p:cNvPr id="4" name="Espace réservé de l’image des diapositives 3"/>
          <p:cNvSpPr>
            <a:spLocks noGrp="1" noRot="1" noChangeAspect="1"/>
          </p:cNvSpPr>
          <p:nvPr>
            <p:ph type="sldImg" idx="2"/>
          </p:nvPr>
        </p:nvSpPr>
        <p:spPr>
          <a:xfrm>
            <a:off x="417513" y="1241425"/>
            <a:ext cx="5954712"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8974" y="4778722"/>
            <a:ext cx="543179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2220"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5947" y="9431600"/>
            <a:ext cx="2942220" cy="498214"/>
          </a:xfrm>
          <a:prstGeom prst="rect">
            <a:avLst/>
          </a:prstGeom>
        </p:spPr>
        <p:txBody>
          <a:bodyPr vert="horz" lIns="91440" tIns="45720" rIns="91440" bIns="45720" rtlCol="0" anchor="b"/>
          <a:lstStyle>
            <a:lvl1pPr algn="r">
              <a:defRPr sz="1200"/>
            </a:lvl1pPr>
          </a:lstStyle>
          <a:p>
            <a:fld id="{8EE9F951-A4A4-8846-A8CF-3346E5EF90F3}" type="slidenum">
              <a:rPr lang="fr-FR" smtClean="0"/>
              <a:t>‹N°›</a:t>
            </a:fld>
            <a:endParaRPr lang="fr-FR"/>
          </a:p>
        </p:txBody>
      </p:sp>
    </p:spTree>
    <p:extLst>
      <p:ext uri="{BB962C8B-B14F-4D97-AF65-F5344CB8AC3E}">
        <p14:creationId xmlns:p14="http://schemas.microsoft.com/office/powerpoint/2010/main" val="125907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E9F951-A4A4-8846-A8CF-3346E5EF90F3}" type="slidenum">
              <a:rPr lang="fr-FR" smtClean="0"/>
              <a:t>1</a:t>
            </a:fld>
            <a:endParaRPr lang="fr-FR"/>
          </a:p>
        </p:txBody>
      </p:sp>
    </p:spTree>
    <p:extLst>
      <p:ext uri="{BB962C8B-B14F-4D97-AF65-F5344CB8AC3E}">
        <p14:creationId xmlns:p14="http://schemas.microsoft.com/office/powerpoint/2010/main" val="375172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Fonds</a:t>
            </a:r>
            <a:r>
              <a:rPr lang="fr-FR" baseline="0" dirty="0"/>
              <a:t> publics = 50 % ASE (dpt), 8% autre (fonds européens) = en tout 58% de financement public</a:t>
            </a:r>
          </a:p>
          <a:p>
            <a:endParaRPr lang="fr-FR" baseline="0" dirty="0"/>
          </a:p>
          <a:p>
            <a:r>
              <a:rPr lang="fr-FR" baseline="0" dirty="0"/>
              <a:t>Fonds privés = 28 % Générosité du Public, 3% participations des familles, 11% autre (mécénat d’entreprise et partenariat) = 42% de financement privé</a:t>
            </a:r>
          </a:p>
          <a:p>
            <a:endParaRPr lang="fr-FR" baseline="0" dirty="0"/>
          </a:p>
          <a:p>
            <a:r>
              <a:rPr lang="fr-FR" baseline="0" dirty="0"/>
              <a:t>Générosité du public : 5% de frais de recherche de fonds, 5% de frais de fonctionnement = 90% d’actions directes auprès des jeunes et des familles.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8EE9F951-A4A4-8846-A8CF-3346E5EF90F3}" type="slidenum">
              <a:rPr lang="fr-FR" smtClean="0"/>
              <a:t>4</a:t>
            </a:fld>
            <a:endParaRPr lang="fr-FR"/>
          </a:p>
        </p:txBody>
      </p:sp>
    </p:spTree>
    <p:extLst>
      <p:ext uri="{BB962C8B-B14F-4D97-AF65-F5344CB8AC3E}">
        <p14:creationId xmlns:p14="http://schemas.microsoft.com/office/powerpoint/2010/main" val="244713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E9F951-A4A4-8846-A8CF-3346E5EF90F3}" type="slidenum">
              <a:rPr lang="fr-FR" smtClean="0"/>
              <a:t>6</a:t>
            </a:fld>
            <a:endParaRPr lang="fr-FR"/>
          </a:p>
        </p:txBody>
      </p:sp>
    </p:spTree>
    <p:extLst>
      <p:ext uri="{BB962C8B-B14F-4D97-AF65-F5344CB8AC3E}">
        <p14:creationId xmlns:p14="http://schemas.microsoft.com/office/powerpoint/2010/main" val="12954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LEVIER SUR</a:t>
            </a:r>
            <a:r>
              <a:rPr lang="fr-FR" baseline="0" dirty="0"/>
              <a:t> LES MONTANTS</a:t>
            </a:r>
            <a:endParaRPr lang="fr-FR" dirty="0"/>
          </a:p>
          <a:p>
            <a:endParaRPr lang="fr-FR" dirty="0"/>
          </a:p>
          <a:p>
            <a:endParaRPr lang="fr-FR" dirty="0"/>
          </a:p>
          <a:p>
            <a:r>
              <a:rPr lang="fr-FR" dirty="0"/>
              <a:t>- Loi </a:t>
            </a:r>
            <a:r>
              <a:rPr lang="fr-FR" dirty="0" err="1"/>
              <a:t>coluche</a:t>
            </a:r>
            <a:r>
              <a:rPr lang="fr-FR" dirty="0"/>
              <a:t> :</a:t>
            </a:r>
            <a:r>
              <a:rPr lang="fr-FR" baseline="0" dirty="0"/>
              <a:t> normalement 552€ en 2020, plafond augmenté par le journal officiel du 26 avril 2020 : « </a:t>
            </a:r>
            <a:r>
              <a:rPr lang="fr-FR" baseline="0" dirty="0" err="1"/>
              <a:t>I.-Le</a:t>
            </a:r>
            <a:r>
              <a:rPr lang="fr-FR" baseline="0" dirty="0"/>
              <a:t> premier alinéa du 1 ter de l'article 200 du code général des impôts est complété par une phrase ainsi rédigée : « Par dérogation à la deuxième phrase du présent alinéa, pour l'imposition des revenus de l'année 2020, ces versements sont retenus dans la limite de 1 000 euros. » </a:t>
            </a:r>
            <a:endParaRPr lang="fr-FR" dirty="0"/>
          </a:p>
          <a:p>
            <a:endParaRPr lang="fr-FR" baseline="0" dirty="0"/>
          </a:p>
          <a:p>
            <a:r>
              <a:rPr lang="fr-FR" baseline="0" dirty="0"/>
              <a:t>+ au-delà de 2 M€ de dons pour un même groupe, l’avantage fiscal passe de 60 à 40%</a:t>
            </a:r>
          </a:p>
          <a:p>
            <a:endParaRPr lang="fr-FR" baseline="0" dirty="0"/>
          </a:p>
        </p:txBody>
      </p:sp>
      <p:sp>
        <p:nvSpPr>
          <p:cNvPr id="4" name="Espace réservé du numéro de diapositive 3"/>
          <p:cNvSpPr>
            <a:spLocks noGrp="1"/>
          </p:cNvSpPr>
          <p:nvPr>
            <p:ph type="sldNum" sz="quarter" idx="10"/>
          </p:nvPr>
        </p:nvSpPr>
        <p:spPr/>
        <p:txBody>
          <a:bodyPr/>
          <a:lstStyle/>
          <a:p>
            <a:fld id="{8EE9F951-A4A4-8846-A8CF-3346E5EF90F3}" type="slidenum">
              <a:rPr lang="fr-FR" smtClean="0"/>
              <a:t>12</a:t>
            </a:fld>
            <a:endParaRPr lang="fr-FR"/>
          </a:p>
        </p:txBody>
      </p:sp>
    </p:spTree>
    <p:extLst>
      <p:ext uri="{BB962C8B-B14F-4D97-AF65-F5344CB8AC3E}">
        <p14:creationId xmlns:p14="http://schemas.microsoft.com/office/powerpoint/2010/main" val="2905548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Espace réservé de l’image 2">
            <a:extLst>
              <a:ext uri="{FF2B5EF4-FFF2-40B4-BE49-F238E27FC236}">
                <a16:creationId xmlns:a16="http://schemas.microsoft.com/office/drawing/2014/main" id="{1BD832AE-DA03-2B4E-A925-0800484ECE63}"/>
              </a:ext>
            </a:extLst>
          </p:cNvPr>
          <p:cNvSpPr>
            <a:spLocks noGrp="1"/>
          </p:cNvSpPr>
          <p:nvPr>
            <p:ph type="pic" idx="1"/>
          </p:nvPr>
        </p:nvSpPr>
        <p:spPr>
          <a:xfrm>
            <a:off x="6068105" y="2356700"/>
            <a:ext cx="6123896" cy="3729307"/>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pic>
        <p:nvPicPr>
          <p:cNvPr id="7" name="Image 6">
            <a:extLst>
              <a:ext uri="{FF2B5EF4-FFF2-40B4-BE49-F238E27FC236}">
                <a16:creationId xmlns:a16="http://schemas.microsoft.com/office/drawing/2014/main" id="{6E7452C4-0840-904B-A1E1-C7E283D55B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3654" y="681318"/>
            <a:ext cx="1011612" cy="102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re 1">
            <a:extLst>
              <a:ext uri="{FF2B5EF4-FFF2-40B4-BE49-F238E27FC236}">
                <a16:creationId xmlns:a16="http://schemas.microsoft.com/office/drawing/2014/main" id="{57B1D29E-8ABF-5C4A-A78E-4222B544B67A}"/>
              </a:ext>
            </a:extLst>
          </p:cNvPr>
          <p:cNvSpPr>
            <a:spLocks noGrp="1"/>
          </p:cNvSpPr>
          <p:nvPr>
            <p:ph type="title" hasCustomPrompt="1"/>
          </p:nvPr>
        </p:nvSpPr>
        <p:spPr>
          <a:xfrm>
            <a:off x="899410" y="2121109"/>
            <a:ext cx="4841514" cy="1978702"/>
          </a:xfrm>
        </p:spPr>
        <p:txBody>
          <a:bodyPr>
            <a:normAutofit/>
          </a:bodyPr>
          <a:lstStyle>
            <a:lvl1pPr>
              <a:defRPr sz="4000" b="1">
                <a:solidFill>
                  <a:srgbClr val="7C9396"/>
                </a:solidFill>
                <a:latin typeface="Arial" panose="020B0604020202020204" pitchFamily="34" charset="0"/>
                <a:cs typeface="Arial" panose="020B0604020202020204" pitchFamily="34" charset="0"/>
              </a:defRPr>
            </a:lvl1pPr>
          </a:lstStyle>
          <a:p>
            <a:r>
              <a:rPr lang="fr-FR" dirty="0"/>
              <a:t>TITRE </a:t>
            </a:r>
            <a:br>
              <a:rPr lang="fr-FR" dirty="0"/>
            </a:br>
            <a:r>
              <a:rPr lang="fr-FR" dirty="0"/>
              <a:t>SUR</a:t>
            </a:r>
            <a:br>
              <a:rPr lang="fr-FR" dirty="0"/>
            </a:br>
            <a:r>
              <a:rPr lang="fr-FR" dirty="0"/>
              <a:t>3 LIGNES</a:t>
            </a:r>
          </a:p>
        </p:txBody>
      </p:sp>
      <p:sp>
        <p:nvSpPr>
          <p:cNvPr id="17" name="Espace réservé du numéro de diapositive 5">
            <a:extLst>
              <a:ext uri="{FF2B5EF4-FFF2-40B4-BE49-F238E27FC236}">
                <a16:creationId xmlns:a16="http://schemas.microsoft.com/office/drawing/2014/main" id="{2DC5A69D-1077-8147-8AF9-A4384DB94D17}"/>
              </a:ext>
            </a:extLst>
          </p:cNvPr>
          <p:cNvSpPr>
            <a:spLocks noGrp="1"/>
          </p:cNvSpPr>
          <p:nvPr>
            <p:ph type="sldNum" sz="quarter" idx="12"/>
          </p:nvPr>
        </p:nvSpPr>
        <p:spPr>
          <a:xfrm>
            <a:off x="0" y="6209717"/>
            <a:ext cx="659876" cy="328701"/>
          </a:xfrm>
        </p:spPr>
        <p:txBody>
          <a:bodyPr/>
          <a:lstStyle>
            <a:lvl1pPr>
              <a:defRPr>
                <a:solidFill>
                  <a:schemeClr val="bg1"/>
                </a:solidFill>
                <a:latin typeface="Arial" panose="020B0604020202020204" pitchFamily="34" charset="0"/>
                <a:cs typeface="Arial" panose="020B0604020202020204" pitchFamily="34" charset="0"/>
              </a:defRPr>
            </a:lvl1pPr>
          </a:lstStyle>
          <a:p>
            <a:fld id="{F92F5112-7F64-C94A-A3CE-9EDF7F8A8B99}" type="slidenum">
              <a:rPr lang="fr-FR" smtClean="0"/>
              <a:pPr/>
              <a:t>‹N°›</a:t>
            </a:fld>
            <a:endParaRPr lang="fr-FR" dirty="0"/>
          </a:p>
        </p:txBody>
      </p:sp>
      <p:sp>
        <p:nvSpPr>
          <p:cNvPr id="22" name="Espace réservé du texte 19">
            <a:extLst>
              <a:ext uri="{FF2B5EF4-FFF2-40B4-BE49-F238E27FC236}">
                <a16:creationId xmlns:a16="http://schemas.microsoft.com/office/drawing/2014/main" id="{D092F10C-70CD-A547-81D0-652E93D02DDC}"/>
              </a:ext>
            </a:extLst>
          </p:cNvPr>
          <p:cNvSpPr>
            <a:spLocks noGrp="1"/>
          </p:cNvSpPr>
          <p:nvPr>
            <p:ph type="body" sz="quarter" idx="14" hasCustomPrompt="1"/>
          </p:nvPr>
        </p:nvSpPr>
        <p:spPr>
          <a:xfrm>
            <a:off x="5956026" y="6242509"/>
            <a:ext cx="4979696" cy="388938"/>
          </a:xfrm>
        </p:spPr>
        <p:txBody>
          <a:bodyPr anchor="t"/>
          <a:lstStyle>
            <a:lvl1pPr marL="0" indent="0" algn="r">
              <a:buNone/>
              <a:defRPr sz="1200" b="1">
                <a:solidFill>
                  <a:srgbClr val="7C9396"/>
                </a:solidFill>
                <a:latin typeface="Arial" panose="020B0604020202020204" pitchFamily="34" charset="0"/>
                <a:cs typeface="Arial" panose="020B0604020202020204" pitchFamily="34" charset="0"/>
              </a:defRPr>
            </a:lvl1pPr>
          </a:lstStyle>
          <a:p>
            <a:pPr lvl="0"/>
            <a:r>
              <a:rPr lang="fr-FR" dirty="0"/>
              <a:t>Intervenant</a:t>
            </a:r>
          </a:p>
        </p:txBody>
      </p:sp>
      <p:sp>
        <p:nvSpPr>
          <p:cNvPr id="23" name="Espace réservé du texte 19">
            <a:extLst>
              <a:ext uri="{FF2B5EF4-FFF2-40B4-BE49-F238E27FC236}">
                <a16:creationId xmlns:a16="http://schemas.microsoft.com/office/drawing/2014/main" id="{24D28ED9-B04A-404A-BB25-6243A81CE320}"/>
              </a:ext>
            </a:extLst>
          </p:cNvPr>
          <p:cNvSpPr>
            <a:spLocks noGrp="1"/>
          </p:cNvSpPr>
          <p:nvPr>
            <p:ph type="body" sz="quarter" idx="15" hasCustomPrompt="1"/>
          </p:nvPr>
        </p:nvSpPr>
        <p:spPr>
          <a:xfrm>
            <a:off x="899410" y="6179599"/>
            <a:ext cx="1083188" cy="388938"/>
          </a:xfrm>
        </p:spPr>
        <p:txBody>
          <a:bodyPr anchor="t"/>
          <a:lstStyle>
            <a:lvl1pPr marL="0" indent="0" algn="l">
              <a:buNone/>
              <a:defRPr sz="1800">
                <a:solidFill>
                  <a:srgbClr val="7C9396"/>
                </a:solidFill>
                <a:latin typeface="Arial" panose="020B0604020202020204" pitchFamily="34" charset="0"/>
                <a:cs typeface="Arial" panose="020B0604020202020204" pitchFamily="34" charset="0"/>
              </a:defRPr>
            </a:lvl1pPr>
          </a:lstStyle>
          <a:p>
            <a:pPr lvl="0"/>
            <a:r>
              <a:rPr lang="fr-FR" dirty="0"/>
              <a:t>date</a:t>
            </a:r>
          </a:p>
        </p:txBody>
      </p:sp>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654" y="1791780"/>
            <a:ext cx="2298944" cy="152614"/>
          </a:xfrm>
          <a:prstGeom prst="rect">
            <a:avLst/>
          </a:prstGeom>
        </p:spPr>
      </p:pic>
    </p:spTree>
    <p:extLst>
      <p:ext uri="{BB962C8B-B14F-4D97-AF65-F5344CB8AC3E}">
        <p14:creationId xmlns:p14="http://schemas.microsoft.com/office/powerpoint/2010/main" val="311936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ré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6198AA-67B6-3147-A72C-43D84093981B}"/>
              </a:ext>
            </a:extLst>
          </p:cNvPr>
          <p:cNvSpPr>
            <a:spLocks noGrp="1"/>
          </p:cNvSpPr>
          <p:nvPr>
            <p:ph type="ctrTitle" hasCustomPrompt="1"/>
          </p:nvPr>
        </p:nvSpPr>
        <p:spPr>
          <a:xfrm>
            <a:off x="909705" y="2246054"/>
            <a:ext cx="10590996" cy="1201529"/>
          </a:xfrm>
        </p:spPr>
        <p:txBody>
          <a:bodyPr anchor="t">
            <a:noAutofit/>
          </a:bodyPr>
          <a:lstStyle>
            <a:lvl1pPr algn="l">
              <a:defRPr sz="4000" b="1" u="sng" baseline="0">
                <a:solidFill>
                  <a:srgbClr val="7C9396"/>
                </a:solidFill>
                <a:latin typeface="Arial" panose="020B0604020202020204" pitchFamily="34" charset="0"/>
                <a:cs typeface="Arial" panose="020B0604020202020204" pitchFamily="34" charset="0"/>
              </a:defRPr>
            </a:lvl1pPr>
          </a:lstStyle>
          <a:p>
            <a:r>
              <a:rPr lang="fr-FR"/>
              <a:t>TEXTE SUR 1 LIGNE</a:t>
            </a:r>
            <a:endParaRPr lang="fr-FR" dirty="0"/>
          </a:p>
        </p:txBody>
      </p:sp>
      <p:pic>
        <p:nvPicPr>
          <p:cNvPr id="21" name="Image 20">
            <a:extLst>
              <a:ext uri="{FF2B5EF4-FFF2-40B4-BE49-F238E27FC236}">
                <a16:creationId xmlns:a16="http://schemas.microsoft.com/office/drawing/2014/main" id="{6E7452C4-0840-904B-A1E1-C7E283D55B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0754" y="681318"/>
            <a:ext cx="1011612" cy="102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Espace réservé du numéro de diapositive 5">
            <a:extLst>
              <a:ext uri="{FF2B5EF4-FFF2-40B4-BE49-F238E27FC236}">
                <a16:creationId xmlns:a16="http://schemas.microsoft.com/office/drawing/2014/main" id="{2DC5A69D-1077-8147-8AF9-A4384DB94D17}"/>
              </a:ext>
            </a:extLst>
          </p:cNvPr>
          <p:cNvSpPr>
            <a:spLocks noGrp="1"/>
          </p:cNvSpPr>
          <p:nvPr>
            <p:ph type="sldNum" sz="quarter" idx="12"/>
          </p:nvPr>
        </p:nvSpPr>
        <p:spPr>
          <a:xfrm>
            <a:off x="0" y="6209717"/>
            <a:ext cx="659876" cy="328701"/>
          </a:xfrm>
        </p:spPr>
        <p:txBody>
          <a:bodyPr/>
          <a:lstStyle>
            <a:lvl1pPr>
              <a:defRPr>
                <a:solidFill>
                  <a:schemeClr val="bg1"/>
                </a:solidFill>
                <a:latin typeface="Arial" panose="020B0604020202020204" pitchFamily="34" charset="0"/>
                <a:cs typeface="Arial" panose="020B0604020202020204" pitchFamily="34" charset="0"/>
              </a:defRPr>
            </a:lvl1pPr>
          </a:lstStyle>
          <a:p>
            <a:fld id="{F92F5112-7F64-C94A-A3CE-9EDF7F8A8B99}" type="slidenum">
              <a:rPr lang="fr-FR" smtClean="0"/>
              <a:pPr/>
              <a:t>‹N°›</a:t>
            </a:fld>
            <a:endParaRPr lang="fr-FR" dirty="0"/>
          </a:p>
        </p:txBody>
      </p:sp>
      <p:sp>
        <p:nvSpPr>
          <p:cNvPr id="23" name="Espace réservé du texte 19">
            <a:extLst>
              <a:ext uri="{FF2B5EF4-FFF2-40B4-BE49-F238E27FC236}">
                <a16:creationId xmlns:a16="http://schemas.microsoft.com/office/drawing/2014/main" id="{5665D014-F984-744D-9BB6-B2F3FF484A5E}"/>
              </a:ext>
            </a:extLst>
          </p:cNvPr>
          <p:cNvSpPr>
            <a:spLocks noGrp="1"/>
          </p:cNvSpPr>
          <p:nvPr>
            <p:ph type="body" sz="quarter" idx="13" hasCustomPrompt="1"/>
          </p:nvPr>
        </p:nvSpPr>
        <p:spPr>
          <a:xfrm>
            <a:off x="10852595" y="6242509"/>
            <a:ext cx="1083188" cy="388938"/>
          </a:xfrm>
        </p:spPr>
        <p:txBody>
          <a:bodyPr anchor="t"/>
          <a:lstStyle>
            <a:lvl1pPr marL="0" indent="0" algn="r">
              <a:buNone/>
              <a:defRPr sz="1200">
                <a:solidFill>
                  <a:srgbClr val="7C9396"/>
                </a:solidFill>
                <a:latin typeface="Arial" panose="020B0604020202020204" pitchFamily="34" charset="0"/>
                <a:cs typeface="Arial" panose="020B0604020202020204" pitchFamily="34" charset="0"/>
              </a:defRPr>
            </a:lvl1pPr>
          </a:lstStyle>
          <a:p>
            <a:pPr lvl="0"/>
            <a:r>
              <a:rPr lang="fr-FR" dirty="0"/>
              <a:t>date</a:t>
            </a:r>
          </a:p>
        </p:txBody>
      </p:sp>
      <p:sp>
        <p:nvSpPr>
          <p:cNvPr id="24" name="Espace réservé du texte 19">
            <a:extLst>
              <a:ext uri="{FF2B5EF4-FFF2-40B4-BE49-F238E27FC236}">
                <a16:creationId xmlns:a16="http://schemas.microsoft.com/office/drawing/2014/main" id="{D092F10C-70CD-A547-81D0-652E93D02DDC}"/>
              </a:ext>
            </a:extLst>
          </p:cNvPr>
          <p:cNvSpPr>
            <a:spLocks noGrp="1"/>
          </p:cNvSpPr>
          <p:nvPr>
            <p:ph type="body" sz="quarter" idx="14" hasCustomPrompt="1"/>
          </p:nvPr>
        </p:nvSpPr>
        <p:spPr>
          <a:xfrm>
            <a:off x="5956026" y="6242509"/>
            <a:ext cx="4979696" cy="388938"/>
          </a:xfrm>
        </p:spPr>
        <p:txBody>
          <a:bodyPr anchor="t"/>
          <a:lstStyle>
            <a:lvl1pPr marL="0" indent="0" algn="r">
              <a:buNone/>
              <a:defRPr sz="1200" b="1">
                <a:solidFill>
                  <a:srgbClr val="7C9396"/>
                </a:solidFill>
                <a:latin typeface="Arial" panose="020B0604020202020204" pitchFamily="34" charset="0"/>
                <a:cs typeface="Arial" panose="020B0604020202020204" pitchFamily="34" charset="0"/>
              </a:defRPr>
            </a:lvl1pPr>
          </a:lstStyle>
          <a:p>
            <a:pPr lvl="0"/>
            <a:r>
              <a:rPr lang="fr-FR" dirty="0"/>
              <a:t>Intervenant</a:t>
            </a:r>
          </a:p>
        </p:txBody>
      </p:sp>
      <p:sp>
        <p:nvSpPr>
          <p:cNvPr id="26" name="Espace réservé du texte 19">
            <a:extLst>
              <a:ext uri="{FF2B5EF4-FFF2-40B4-BE49-F238E27FC236}">
                <a16:creationId xmlns:a16="http://schemas.microsoft.com/office/drawing/2014/main" id="{24D28ED9-B04A-404A-BB25-6243A81CE320}"/>
              </a:ext>
            </a:extLst>
          </p:cNvPr>
          <p:cNvSpPr>
            <a:spLocks noGrp="1"/>
          </p:cNvSpPr>
          <p:nvPr>
            <p:ph type="body" sz="quarter" idx="15" hasCustomPrompt="1"/>
          </p:nvPr>
        </p:nvSpPr>
        <p:spPr>
          <a:xfrm>
            <a:off x="899410" y="6179599"/>
            <a:ext cx="1083188" cy="388938"/>
          </a:xfrm>
        </p:spPr>
        <p:txBody>
          <a:bodyPr anchor="t"/>
          <a:lstStyle>
            <a:lvl1pPr marL="0" indent="0" algn="l">
              <a:buNone/>
              <a:defRPr sz="1800">
                <a:solidFill>
                  <a:srgbClr val="7C9396"/>
                </a:solidFill>
                <a:latin typeface="Arial" panose="020B0604020202020204" pitchFamily="34" charset="0"/>
                <a:cs typeface="Arial" panose="020B0604020202020204" pitchFamily="34" charset="0"/>
              </a:defRPr>
            </a:lvl1pPr>
          </a:lstStyle>
          <a:p>
            <a:pPr lvl="0"/>
            <a:r>
              <a:rPr lang="fr-FR" dirty="0"/>
              <a:t>date</a:t>
            </a:r>
          </a:p>
        </p:txBody>
      </p:sp>
    </p:spTree>
    <p:extLst>
      <p:ext uri="{BB962C8B-B14F-4D97-AF65-F5344CB8AC3E}">
        <p14:creationId xmlns:p14="http://schemas.microsoft.com/office/powerpoint/2010/main" val="306380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intérieu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27705-A11D-4543-B4E0-7E2BB94D4CA6}"/>
              </a:ext>
            </a:extLst>
          </p:cNvPr>
          <p:cNvSpPr>
            <a:spLocks noGrp="1"/>
          </p:cNvSpPr>
          <p:nvPr>
            <p:ph type="title" hasCustomPrompt="1"/>
          </p:nvPr>
        </p:nvSpPr>
        <p:spPr>
          <a:xfrm>
            <a:off x="2942133" y="213443"/>
            <a:ext cx="8219203" cy="1325563"/>
          </a:xfrm>
        </p:spPr>
        <p:txBody>
          <a:bodyPr>
            <a:normAutofit/>
          </a:bodyPr>
          <a:lstStyle>
            <a:lvl1pPr>
              <a:defRPr sz="3700" b="1">
                <a:solidFill>
                  <a:srgbClr val="7C9396"/>
                </a:solidFill>
                <a:latin typeface="Arial" panose="020B0604020202020204" pitchFamily="34" charset="0"/>
                <a:cs typeface="Arial" panose="020B0604020202020204" pitchFamily="34" charset="0"/>
              </a:defRPr>
            </a:lvl1pPr>
          </a:lstStyle>
          <a:p>
            <a:r>
              <a:rPr lang="fr-FR" dirty="0"/>
              <a:t>TITRE</a:t>
            </a:r>
          </a:p>
        </p:txBody>
      </p:sp>
      <p:sp>
        <p:nvSpPr>
          <p:cNvPr id="3" name="Espace réservé du contenu 2">
            <a:extLst>
              <a:ext uri="{FF2B5EF4-FFF2-40B4-BE49-F238E27FC236}">
                <a16:creationId xmlns:a16="http://schemas.microsoft.com/office/drawing/2014/main" id="{03E285EC-E3E9-3A41-8BCF-86ADC3F84318}"/>
              </a:ext>
            </a:extLst>
          </p:cNvPr>
          <p:cNvSpPr>
            <a:spLocks noGrp="1"/>
          </p:cNvSpPr>
          <p:nvPr>
            <p:ph idx="1" hasCustomPrompt="1"/>
          </p:nvPr>
        </p:nvSpPr>
        <p:spPr>
          <a:xfrm>
            <a:off x="2935922" y="2288175"/>
            <a:ext cx="8913571" cy="3788840"/>
          </a:xfrm>
        </p:spPr>
        <p:txBody>
          <a:bodyPr anchor="t"/>
          <a:lstStyle>
            <a:lvl1pPr marL="0" indent="0">
              <a:buNone/>
              <a:defRPr sz="1800" b="1" i="0">
                <a:solidFill>
                  <a:srgbClr val="7C9396"/>
                </a:solidFill>
                <a:latin typeface="Arial" charset="0"/>
                <a:ea typeface="Arial" charset="0"/>
                <a:cs typeface="Arial" charset="0"/>
              </a:defRPr>
            </a:lvl1pPr>
            <a:lvl2pPr>
              <a:buClr>
                <a:srgbClr val="7C9396"/>
              </a:buClr>
              <a:defRPr sz="1800">
                <a:solidFill>
                  <a:schemeClr val="tx1"/>
                </a:solidFill>
                <a:latin typeface="Arial" panose="020B0604020202020204" pitchFamily="34" charset="0"/>
                <a:cs typeface="Arial" panose="020B0604020202020204" pitchFamily="34" charset="0"/>
              </a:defRPr>
            </a:lvl2pPr>
            <a:lvl3pPr>
              <a:buClr>
                <a:srgbClr val="7C9396"/>
              </a:buClr>
              <a:defRPr sz="1600">
                <a:solidFill>
                  <a:schemeClr val="tx1"/>
                </a:solidFill>
                <a:latin typeface="Arial" charset="0"/>
                <a:ea typeface="Arial" charset="0"/>
                <a:cs typeface="Arial" charset="0"/>
              </a:defRPr>
            </a:lvl3pPr>
            <a:lvl4pPr>
              <a:buClr>
                <a:srgbClr val="7C9396"/>
              </a:buClr>
              <a:defRPr sz="1400">
                <a:solidFill>
                  <a:schemeClr val="tx1"/>
                </a:solidFill>
                <a:latin typeface="Arial" charset="0"/>
                <a:ea typeface="Arial" charset="0"/>
                <a:cs typeface="Arial" charset="0"/>
              </a:defRPr>
            </a:lvl4pPr>
            <a:lvl5pPr>
              <a:buClr>
                <a:srgbClr val="7C9396"/>
              </a:buClr>
              <a:defRPr sz="1200">
                <a:solidFill>
                  <a:schemeClr val="tx1"/>
                </a:solidFill>
                <a:latin typeface="Arial" charset="0"/>
                <a:ea typeface="Arial" charset="0"/>
                <a:cs typeface="Arial" charset="0"/>
              </a:defRPr>
            </a:lvl5pPr>
          </a:lstStyle>
          <a:p>
            <a:pPr lvl="0"/>
            <a:r>
              <a:rPr lang="fr-FR" dirty="0"/>
              <a:t>TITRE</a:t>
            </a:r>
          </a:p>
          <a:p>
            <a:pPr lvl="0"/>
            <a:r>
              <a:rPr lang="fr-FR" dirty="0"/>
              <a:t>SOUS-TITRE</a:t>
            </a:r>
          </a:p>
          <a:p>
            <a:pPr lvl="0"/>
            <a:r>
              <a:rPr lang="fr-FR" dirty="0"/>
              <a:t>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8" name="Image 17">
            <a:extLst>
              <a:ext uri="{FF2B5EF4-FFF2-40B4-BE49-F238E27FC236}">
                <a16:creationId xmlns:a16="http://schemas.microsoft.com/office/drawing/2014/main" id="{6E7452C4-0840-904B-A1E1-C7E283D55B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0754" y="681318"/>
            <a:ext cx="1011612" cy="102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numéro de diapositive 5">
            <a:extLst>
              <a:ext uri="{FF2B5EF4-FFF2-40B4-BE49-F238E27FC236}">
                <a16:creationId xmlns:a16="http://schemas.microsoft.com/office/drawing/2014/main" id="{2DC5A69D-1077-8147-8AF9-A4384DB94D17}"/>
              </a:ext>
            </a:extLst>
          </p:cNvPr>
          <p:cNvSpPr>
            <a:spLocks noGrp="1"/>
          </p:cNvSpPr>
          <p:nvPr>
            <p:ph type="sldNum" sz="quarter" idx="12"/>
          </p:nvPr>
        </p:nvSpPr>
        <p:spPr>
          <a:xfrm>
            <a:off x="0" y="6209717"/>
            <a:ext cx="659876" cy="328701"/>
          </a:xfrm>
        </p:spPr>
        <p:txBody>
          <a:bodyPr/>
          <a:lstStyle>
            <a:lvl1pPr>
              <a:defRPr>
                <a:solidFill>
                  <a:schemeClr val="bg1"/>
                </a:solidFill>
                <a:latin typeface="Arial" panose="020B0604020202020204" pitchFamily="34" charset="0"/>
                <a:cs typeface="Arial" panose="020B0604020202020204" pitchFamily="34" charset="0"/>
              </a:defRPr>
            </a:lvl1pPr>
          </a:lstStyle>
          <a:p>
            <a:fld id="{F92F5112-7F64-C94A-A3CE-9EDF7F8A8B99}" type="slidenum">
              <a:rPr lang="fr-FR" smtClean="0"/>
              <a:pPr/>
              <a:t>‹N°›</a:t>
            </a:fld>
            <a:endParaRPr lang="fr-FR" dirty="0"/>
          </a:p>
        </p:txBody>
      </p:sp>
      <p:sp>
        <p:nvSpPr>
          <p:cNvPr id="20" name="Espace réservé du texte 19">
            <a:extLst>
              <a:ext uri="{FF2B5EF4-FFF2-40B4-BE49-F238E27FC236}">
                <a16:creationId xmlns:a16="http://schemas.microsoft.com/office/drawing/2014/main" id="{5665D014-F984-744D-9BB6-B2F3FF484A5E}"/>
              </a:ext>
            </a:extLst>
          </p:cNvPr>
          <p:cNvSpPr>
            <a:spLocks noGrp="1"/>
          </p:cNvSpPr>
          <p:nvPr>
            <p:ph type="body" sz="quarter" idx="13" hasCustomPrompt="1"/>
          </p:nvPr>
        </p:nvSpPr>
        <p:spPr>
          <a:xfrm>
            <a:off x="10852595" y="6242509"/>
            <a:ext cx="1083188" cy="388938"/>
          </a:xfrm>
        </p:spPr>
        <p:txBody>
          <a:bodyPr anchor="t"/>
          <a:lstStyle>
            <a:lvl1pPr marL="0" indent="0" algn="r">
              <a:buNone/>
              <a:defRPr sz="1200">
                <a:solidFill>
                  <a:srgbClr val="7C9396"/>
                </a:solidFill>
                <a:latin typeface="Arial" panose="020B0604020202020204" pitchFamily="34" charset="0"/>
                <a:cs typeface="Arial" panose="020B0604020202020204" pitchFamily="34" charset="0"/>
              </a:defRPr>
            </a:lvl1pPr>
          </a:lstStyle>
          <a:p>
            <a:pPr lvl="0"/>
            <a:r>
              <a:rPr lang="fr-FR" dirty="0"/>
              <a:t>date</a:t>
            </a:r>
          </a:p>
        </p:txBody>
      </p:sp>
      <p:sp>
        <p:nvSpPr>
          <p:cNvPr id="21" name="Espace réservé du texte 19">
            <a:extLst>
              <a:ext uri="{FF2B5EF4-FFF2-40B4-BE49-F238E27FC236}">
                <a16:creationId xmlns:a16="http://schemas.microsoft.com/office/drawing/2014/main" id="{D092F10C-70CD-A547-81D0-652E93D02DDC}"/>
              </a:ext>
            </a:extLst>
          </p:cNvPr>
          <p:cNvSpPr>
            <a:spLocks noGrp="1"/>
          </p:cNvSpPr>
          <p:nvPr>
            <p:ph type="body" sz="quarter" idx="14" hasCustomPrompt="1"/>
          </p:nvPr>
        </p:nvSpPr>
        <p:spPr>
          <a:xfrm>
            <a:off x="5956026" y="6242509"/>
            <a:ext cx="4979696" cy="388938"/>
          </a:xfrm>
        </p:spPr>
        <p:txBody>
          <a:bodyPr anchor="t"/>
          <a:lstStyle>
            <a:lvl1pPr marL="0" indent="0" algn="r">
              <a:buNone/>
              <a:defRPr sz="1200" b="1">
                <a:solidFill>
                  <a:srgbClr val="7C9396"/>
                </a:solidFill>
                <a:latin typeface="Arial" panose="020B0604020202020204" pitchFamily="34" charset="0"/>
                <a:cs typeface="Arial" panose="020B0604020202020204" pitchFamily="34" charset="0"/>
              </a:defRPr>
            </a:lvl1pPr>
          </a:lstStyle>
          <a:p>
            <a:pPr lvl="0"/>
            <a:r>
              <a:rPr lang="fr-FR" dirty="0"/>
              <a:t>Intervenant</a:t>
            </a:r>
          </a:p>
        </p:txBody>
      </p:sp>
    </p:spTree>
    <p:extLst>
      <p:ext uri="{BB962C8B-B14F-4D97-AF65-F5344CB8AC3E}">
        <p14:creationId xmlns:p14="http://schemas.microsoft.com/office/powerpoint/2010/main" val="404494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rnière de couvertu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6198AA-67B6-3147-A72C-43D84093981B}"/>
              </a:ext>
            </a:extLst>
          </p:cNvPr>
          <p:cNvSpPr>
            <a:spLocks noGrp="1"/>
          </p:cNvSpPr>
          <p:nvPr>
            <p:ph type="ctrTitle" hasCustomPrompt="1"/>
          </p:nvPr>
        </p:nvSpPr>
        <p:spPr>
          <a:xfrm>
            <a:off x="1003654" y="2606632"/>
            <a:ext cx="10845839" cy="1773760"/>
          </a:xfrm>
        </p:spPr>
        <p:txBody>
          <a:bodyPr anchor="ctr">
            <a:noAutofit/>
          </a:bodyPr>
          <a:lstStyle>
            <a:lvl1pPr algn="ctr">
              <a:defRPr sz="1800" b="0" i="1">
                <a:solidFill>
                  <a:srgbClr val="7C9396"/>
                </a:solidFill>
                <a:latin typeface="Arial" panose="020B0604020202020204" pitchFamily="34" charset="0"/>
                <a:cs typeface="Arial" panose="020B0604020202020204" pitchFamily="34" charset="0"/>
              </a:defRPr>
            </a:lvl1pPr>
          </a:lstStyle>
          <a:p>
            <a:r>
              <a:rPr lang="fr-FR" dirty="0"/>
              <a:t>Merci pour votre attention</a:t>
            </a:r>
          </a:p>
        </p:txBody>
      </p:sp>
      <p:sp>
        <p:nvSpPr>
          <p:cNvPr id="3" name="ZoneTexte 2"/>
          <p:cNvSpPr txBox="1"/>
          <p:nvPr userDrawn="1"/>
        </p:nvSpPr>
        <p:spPr>
          <a:xfrm>
            <a:off x="1181100" y="63500"/>
            <a:ext cx="184731" cy="369332"/>
          </a:xfrm>
          <a:prstGeom prst="rect">
            <a:avLst/>
          </a:prstGeom>
          <a:noFill/>
        </p:spPr>
        <p:txBody>
          <a:bodyPr wrap="none" rtlCol="0">
            <a:spAutoFit/>
          </a:bodyPr>
          <a:lstStyle/>
          <a:p>
            <a:endParaRPr lang="fr-FR" dirty="0"/>
          </a:p>
        </p:txBody>
      </p:sp>
      <p:sp>
        <p:nvSpPr>
          <p:cNvPr id="16" name="Espace réservé du numéro de diapositive 5">
            <a:extLst>
              <a:ext uri="{FF2B5EF4-FFF2-40B4-BE49-F238E27FC236}">
                <a16:creationId xmlns:a16="http://schemas.microsoft.com/office/drawing/2014/main" id="{2DC5A69D-1077-8147-8AF9-A4384DB94D17}"/>
              </a:ext>
            </a:extLst>
          </p:cNvPr>
          <p:cNvSpPr>
            <a:spLocks noGrp="1"/>
          </p:cNvSpPr>
          <p:nvPr>
            <p:ph type="sldNum" sz="quarter" idx="12"/>
          </p:nvPr>
        </p:nvSpPr>
        <p:spPr>
          <a:xfrm>
            <a:off x="0" y="6209717"/>
            <a:ext cx="659876" cy="328701"/>
          </a:xfrm>
        </p:spPr>
        <p:txBody>
          <a:bodyPr/>
          <a:lstStyle>
            <a:lvl1pPr>
              <a:defRPr>
                <a:solidFill>
                  <a:schemeClr val="bg1"/>
                </a:solidFill>
                <a:latin typeface="Arial" panose="020B0604020202020204" pitchFamily="34" charset="0"/>
                <a:cs typeface="Arial" panose="020B0604020202020204" pitchFamily="34" charset="0"/>
              </a:defRPr>
            </a:lvl1pPr>
          </a:lstStyle>
          <a:p>
            <a:fld id="{F92F5112-7F64-C94A-A3CE-9EDF7F8A8B99}" type="slidenum">
              <a:rPr lang="fr-FR" smtClean="0"/>
              <a:pPr/>
              <a:t>‹N°›</a:t>
            </a:fld>
            <a:endParaRPr lang="fr-FR" dirty="0"/>
          </a:p>
        </p:txBody>
      </p:sp>
      <p:sp>
        <p:nvSpPr>
          <p:cNvPr id="17" name="Espace réservé du texte 19">
            <a:extLst>
              <a:ext uri="{FF2B5EF4-FFF2-40B4-BE49-F238E27FC236}">
                <a16:creationId xmlns:a16="http://schemas.microsoft.com/office/drawing/2014/main" id="{5665D014-F984-744D-9BB6-B2F3FF484A5E}"/>
              </a:ext>
            </a:extLst>
          </p:cNvPr>
          <p:cNvSpPr>
            <a:spLocks noGrp="1"/>
          </p:cNvSpPr>
          <p:nvPr>
            <p:ph type="body" sz="quarter" idx="13" hasCustomPrompt="1"/>
          </p:nvPr>
        </p:nvSpPr>
        <p:spPr>
          <a:xfrm>
            <a:off x="10852595" y="6242509"/>
            <a:ext cx="1083188" cy="388938"/>
          </a:xfrm>
        </p:spPr>
        <p:txBody>
          <a:bodyPr anchor="t"/>
          <a:lstStyle>
            <a:lvl1pPr marL="0" indent="0" algn="r">
              <a:buNone/>
              <a:defRPr sz="1200">
                <a:solidFill>
                  <a:srgbClr val="7C9396"/>
                </a:solidFill>
                <a:latin typeface="Arial" panose="020B0604020202020204" pitchFamily="34" charset="0"/>
                <a:cs typeface="Arial" panose="020B0604020202020204" pitchFamily="34" charset="0"/>
              </a:defRPr>
            </a:lvl1pPr>
          </a:lstStyle>
          <a:p>
            <a:pPr lvl="0"/>
            <a:r>
              <a:rPr lang="fr-FR" dirty="0"/>
              <a:t>date</a:t>
            </a:r>
          </a:p>
        </p:txBody>
      </p:sp>
      <p:sp>
        <p:nvSpPr>
          <p:cNvPr id="18" name="Espace réservé du texte 19">
            <a:extLst>
              <a:ext uri="{FF2B5EF4-FFF2-40B4-BE49-F238E27FC236}">
                <a16:creationId xmlns:a16="http://schemas.microsoft.com/office/drawing/2014/main" id="{D092F10C-70CD-A547-81D0-652E93D02DDC}"/>
              </a:ext>
            </a:extLst>
          </p:cNvPr>
          <p:cNvSpPr>
            <a:spLocks noGrp="1"/>
          </p:cNvSpPr>
          <p:nvPr>
            <p:ph type="body" sz="quarter" idx="14" hasCustomPrompt="1"/>
          </p:nvPr>
        </p:nvSpPr>
        <p:spPr>
          <a:xfrm>
            <a:off x="5956026" y="6242509"/>
            <a:ext cx="4979696" cy="388938"/>
          </a:xfrm>
        </p:spPr>
        <p:txBody>
          <a:bodyPr anchor="t"/>
          <a:lstStyle>
            <a:lvl1pPr marL="0" indent="0" algn="r">
              <a:buNone/>
              <a:defRPr sz="1200" b="1">
                <a:solidFill>
                  <a:srgbClr val="7C9396"/>
                </a:solidFill>
                <a:latin typeface="Arial" panose="020B0604020202020204" pitchFamily="34" charset="0"/>
                <a:cs typeface="Arial" panose="020B0604020202020204" pitchFamily="34" charset="0"/>
              </a:defRPr>
            </a:lvl1pPr>
          </a:lstStyle>
          <a:p>
            <a:pPr lvl="0"/>
            <a:r>
              <a:rPr lang="fr-FR" dirty="0"/>
              <a:t>Intervenant</a:t>
            </a:r>
          </a:p>
        </p:txBody>
      </p:sp>
      <p:pic>
        <p:nvPicPr>
          <p:cNvPr id="19" name="Image 18">
            <a:extLst>
              <a:ext uri="{FF2B5EF4-FFF2-40B4-BE49-F238E27FC236}">
                <a16:creationId xmlns:a16="http://schemas.microsoft.com/office/drawing/2014/main" id="{6E7452C4-0840-904B-A1E1-C7E283D55B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3654" y="5064782"/>
            <a:ext cx="1011612" cy="102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654" y="6175244"/>
            <a:ext cx="2298944" cy="152614"/>
          </a:xfrm>
          <a:prstGeom prst="rect">
            <a:avLst/>
          </a:prstGeom>
        </p:spPr>
      </p:pic>
    </p:spTree>
    <p:extLst>
      <p:ext uri="{BB962C8B-B14F-4D97-AF65-F5344CB8AC3E}">
        <p14:creationId xmlns:p14="http://schemas.microsoft.com/office/powerpoint/2010/main" val="3562283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54F58E4-FF59-DB40-821B-A6FB42203C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824AEE-63FA-9649-B261-0DDE7297BC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BB83B292-871B-0D4B-958E-182703D4BA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date</a:t>
            </a:r>
          </a:p>
        </p:txBody>
      </p:sp>
      <p:sp>
        <p:nvSpPr>
          <p:cNvPr id="5" name="Espace réservé du pied de page 4">
            <a:extLst>
              <a:ext uri="{FF2B5EF4-FFF2-40B4-BE49-F238E27FC236}">
                <a16:creationId xmlns:a16="http://schemas.microsoft.com/office/drawing/2014/main" id="{9D8222E0-87E0-2E48-8F5D-390EA5500E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Intervenant</a:t>
            </a:r>
          </a:p>
        </p:txBody>
      </p:sp>
      <p:sp>
        <p:nvSpPr>
          <p:cNvPr id="6" name="Espace réservé du numéro de diapositive 5">
            <a:extLst>
              <a:ext uri="{FF2B5EF4-FFF2-40B4-BE49-F238E27FC236}">
                <a16:creationId xmlns:a16="http://schemas.microsoft.com/office/drawing/2014/main" id="{B34DE10D-6CAE-644E-82CC-2A13D9A60A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F5112-7F64-C94A-A3CE-9EDF7F8A8B99}" type="slidenum">
              <a:rPr lang="fr-FR" smtClean="0"/>
              <a:t>‹N°›</a:t>
            </a:fld>
            <a:endParaRPr lang="fr-FR"/>
          </a:p>
        </p:txBody>
      </p:sp>
      <p:sp>
        <p:nvSpPr>
          <p:cNvPr id="8" name="Rectangle 7">
            <a:extLst>
              <a:ext uri="{FF2B5EF4-FFF2-40B4-BE49-F238E27FC236}">
                <a16:creationId xmlns:a16="http://schemas.microsoft.com/office/drawing/2014/main" id="{5131BB41-5FA3-9E47-A3B0-568A7B2AE775}"/>
              </a:ext>
            </a:extLst>
          </p:cNvPr>
          <p:cNvSpPr/>
          <p:nvPr userDrawn="1"/>
        </p:nvSpPr>
        <p:spPr>
          <a:xfrm>
            <a:off x="-21264" y="0"/>
            <a:ext cx="681139" cy="6877863"/>
          </a:xfrm>
          <a:prstGeom prst="rect">
            <a:avLst/>
          </a:prstGeom>
          <a:solidFill>
            <a:srgbClr val="A7C5C8"/>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0" tIns="0" rIns="0" bIns="0" spcCol="38100" anchor="ctr">
            <a:spAutoFit/>
          </a:bodyPr>
          <a:lstStyle/>
          <a:p>
            <a:pPr algn="ctr" fontAlgn="auto">
              <a:spcBef>
                <a:spcPts val="0"/>
              </a:spcBef>
              <a:spcAft>
                <a:spcPts val="0"/>
              </a:spcAft>
              <a:defRPr/>
            </a:pPr>
            <a:endParaRPr lang="fr-FR" sz="3200" b="0">
              <a:solidFill>
                <a:srgbClr val="FFFFFF"/>
              </a:solidFill>
              <a:latin typeface="+mn-lt"/>
              <a:ea typeface="+mn-ea"/>
              <a:cs typeface="+mn-cs"/>
              <a:sym typeface="Helvetica Neue Medium"/>
            </a:endParaRPr>
          </a:p>
        </p:txBody>
      </p:sp>
    </p:spTree>
    <p:extLst>
      <p:ext uri="{BB962C8B-B14F-4D97-AF65-F5344CB8AC3E}">
        <p14:creationId xmlns:p14="http://schemas.microsoft.com/office/powerpoint/2010/main" val="529813220"/>
      </p:ext>
    </p:extLst>
  </p:cSld>
  <p:clrMap bg1="lt1" tx1="dk1" bg2="lt2" tx2="dk2" accent1="accent1" accent2="accent2" accent3="accent3" accent4="accent4" accent5="accent5" accent6="accent6" hlink="hlink" folHlink="folHlink"/>
  <p:sldLayoutIdLst>
    <p:sldLayoutId id="2147483663" r:id="rId1"/>
    <p:sldLayoutId id="2147483660" r:id="rId2"/>
    <p:sldLayoutId id="2147483650" r:id="rId3"/>
    <p:sldLayoutId id="2147483662"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jpg"/><Relationship Id="rId3" Type="http://schemas.openxmlformats.org/officeDocument/2006/relationships/image" Target="../media/image23.jpeg"/><Relationship Id="rId7" Type="http://schemas.openxmlformats.org/officeDocument/2006/relationships/image" Target="../media/image27.jpg"/><Relationship Id="rId12" Type="http://schemas.openxmlformats.org/officeDocument/2006/relationships/image" Target="../media/image32.jpg"/><Relationship Id="rId2" Type="http://schemas.openxmlformats.org/officeDocument/2006/relationships/image" Target="../media/image22.png"/><Relationship Id="rId16"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image" Target="../media/image26.jpg"/><Relationship Id="rId11" Type="http://schemas.openxmlformats.org/officeDocument/2006/relationships/image" Target="../media/image31.jpg"/><Relationship Id="rId5" Type="http://schemas.openxmlformats.org/officeDocument/2006/relationships/image" Target="../media/image25.jpg"/><Relationship Id="rId15" Type="http://schemas.openxmlformats.org/officeDocument/2006/relationships/image" Target="../media/image35.jpeg"/><Relationship Id="rId10" Type="http://schemas.openxmlformats.org/officeDocument/2006/relationships/image" Target="../media/image30.jpg"/><Relationship Id="rId4" Type="http://schemas.openxmlformats.org/officeDocument/2006/relationships/image" Target="../media/image24.png"/><Relationship Id="rId9" Type="http://schemas.openxmlformats.org/officeDocument/2006/relationships/image" Target="../media/image29.jpg"/><Relationship Id="rId14"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99409" y="2121108"/>
            <a:ext cx="8340284" cy="2760077"/>
          </a:xfrm>
        </p:spPr>
        <p:txBody>
          <a:bodyPr>
            <a:normAutofit/>
          </a:bodyPr>
          <a:lstStyle/>
          <a:p>
            <a:r>
              <a:rPr lang="fr-FR" sz="4800" dirty="0" smtClean="0"/>
              <a:t>Rotary 23/03/2022</a:t>
            </a:r>
            <a:br>
              <a:rPr lang="fr-FR" sz="4800" dirty="0" smtClean="0"/>
            </a:br>
            <a:r>
              <a:rPr lang="fr-FR" sz="4800" dirty="0" smtClean="0"/>
              <a:t/>
            </a:r>
            <a:br>
              <a:rPr lang="fr-FR" sz="4800" dirty="0" smtClean="0"/>
            </a:br>
            <a:r>
              <a:rPr lang="fr-FR" sz="4800" dirty="0" smtClean="0"/>
              <a:t>			</a:t>
            </a:r>
            <a:r>
              <a:rPr lang="fr-FR" sz="4800" i="1" dirty="0" smtClean="0">
                <a:solidFill>
                  <a:schemeClr val="accent1"/>
                </a:solidFill>
              </a:rPr>
              <a:t>« Envoles moi »</a:t>
            </a:r>
            <a:endParaRPr lang="fr-FR" sz="4800" b="0" i="1" dirty="0">
              <a:solidFill>
                <a:schemeClr val="accent1"/>
              </a:solidFill>
            </a:endParaRPr>
          </a:p>
        </p:txBody>
      </p:sp>
      <p:sp>
        <p:nvSpPr>
          <p:cNvPr id="2" name="Espace réservé du texte 1"/>
          <p:cNvSpPr>
            <a:spLocks noGrp="1"/>
          </p:cNvSpPr>
          <p:nvPr>
            <p:ph type="body" sz="quarter" idx="14"/>
          </p:nvPr>
        </p:nvSpPr>
        <p:spPr>
          <a:xfrm>
            <a:off x="5956026" y="6010507"/>
            <a:ext cx="6098442" cy="620940"/>
          </a:xfrm>
        </p:spPr>
        <p:txBody>
          <a:bodyPr>
            <a:normAutofit/>
          </a:bodyPr>
          <a:lstStyle/>
          <a:p>
            <a:r>
              <a:rPr lang="fr-FR" dirty="0" smtClean="0"/>
              <a:t>Caroline </a:t>
            </a:r>
            <a:r>
              <a:rPr lang="fr-FR" dirty="0" smtClean="0"/>
              <a:t>Boidron Responsable partenariats relations donateurs </a:t>
            </a:r>
            <a:endParaRPr lang="fr-FR" dirty="0"/>
          </a:p>
        </p:txBody>
      </p:sp>
      <p:sp>
        <p:nvSpPr>
          <p:cNvPr id="4" name="Espace réservé du texte 3"/>
          <p:cNvSpPr>
            <a:spLocks noGrp="1"/>
          </p:cNvSpPr>
          <p:nvPr>
            <p:ph type="body" sz="quarter" idx="15"/>
          </p:nvPr>
        </p:nvSpPr>
        <p:spPr/>
        <p:txBody>
          <a:bodyPr/>
          <a:lstStyle/>
          <a:p>
            <a:r>
              <a:rPr lang="fr-FR" dirty="0" smtClean="0"/>
              <a:t>23/03/22</a:t>
            </a:r>
            <a:endParaRPr lang="fr-FR" dirty="0"/>
          </a:p>
        </p:txBody>
      </p:sp>
    </p:spTree>
    <p:extLst>
      <p:ext uri="{BB962C8B-B14F-4D97-AF65-F5344CB8AC3E}">
        <p14:creationId xmlns:p14="http://schemas.microsoft.com/office/powerpoint/2010/main" val="364293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09705" y="446050"/>
            <a:ext cx="11111310" cy="6411950"/>
          </a:xfrm>
        </p:spPr>
        <p:txBody>
          <a:bodyPr/>
          <a:lstStyle/>
          <a:p>
            <a:r>
              <a:rPr lang="fr-FR" i="1" u="none" dirty="0" smtClean="0"/>
              <a:t>					</a:t>
            </a:r>
            <a:r>
              <a:rPr lang="fr-FR" i="1" u="none" dirty="0" smtClean="0">
                <a:solidFill>
                  <a:schemeClr val="accent1"/>
                </a:solidFill>
              </a:rPr>
              <a:t>Envoles moi!</a:t>
            </a:r>
            <a:br>
              <a:rPr lang="fr-FR" i="1" u="none" dirty="0" smtClean="0">
                <a:solidFill>
                  <a:schemeClr val="accent1"/>
                </a:solidFill>
              </a:rPr>
            </a:br>
            <a:r>
              <a:rPr lang="fr-FR" i="1" u="none" dirty="0" smtClean="0"/>
              <a:t/>
            </a:r>
            <a:br>
              <a:rPr lang="fr-FR" i="1" u="none" dirty="0" smtClean="0"/>
            </a:br>
            <a:r>
              <a:rPr lang="fr-FR" sz="1600" i="1" u="none" dirty="0">
                <a:latin typeface="+mn-lt"/>
              </a:rPr>
              <a:t>	</a:t>
            </a:r>
            <a:r>
              <a:rPr lang="fr-FR" sz="1800" u="none" dirty="0" smtClean="0">
                <a:solidFill>
                  <a:schemeClr val="tx1"/>
                </a:solidFill>
                <a:latin typeface="+mn-lt"/>
              </a:rPr>
              <a:t>Faible attractivité des filières techniques, technologiques, industrielles, agricoles </a:t>
            </a:r>
            <a:br>
              <a:rPr lang="fr-FR" sz="1800" u="none" dirty="0" smtClean="0">
                <a:solidFill>
                  <a:schemeClr val="tx1"/>
                </a:solidFill>
                <a:latin typeface="+mn-lt"/>
              </a:rPr>
            </a:br>
            <a:r>
              <a:rPr lang="fr-FR" sz="1800" u="none" dirty="0">
                <a:solidFill>
                  <a:schemeClr val="tx1"/>
                </a:solidFill>
                <a:latin typeface="+mn-lt"/>
              </a:rPr>
              <a:t>	</a:t>
            </a:r>
            <a:r>
              <a:rPr lang="fr-FR" sz="1800" u="none" dirty="0" smtClean="0">
                <a:solidFill>
                  <a:schemeClr val="tx1"/>
                </a:solidFill>
                <a:latin typeface="+mn-lt"/>
              </a:rPr>
              <a:t>des métiers de passion</a:t>
            </a:r>
            <a:r>
              <a:rPr lang="fr-FR" sz="1800" u="none" dirty="0">
                <a:solidFill>
                  <a:schemeClr val="tx1"/>
                </a:solidFill>
                <a:latin typeface="+mn-lt"/>
              </a:rPr>
              <a:t> </a:t>
            </a:r>
            <a:r>
              <a:rPr lang="fr-FR" sz="1800" u="none" dirty="0" smtClean="0">
                <a:solidFill>
                  <a:schemeClr val="tx1"/>
                </a:solidFill>
                <a:latin typeface="+mn-lt"/>
              </a:rPr>
              <a:t>=&gt; Recréer du lien</a:t>
            </a:r>
            <a:r>
              <a:rPr lang="fr-FR" sz="1800" i="1" u="none" dirty="0" smtClean="0">
                <a:solidFill>
                  <a:schemeClr val="tx1"/>
                </a:solidFill>
                <a:latin typeface="+mn-lt"/>
              </a:rPr>
              <a:t/>
            </a:r>
            <a:br>
              <a:rPr lang="fr-FR" sz="1800" i="1" u="none" dirty="0" smtClean="0">
                <a:solidFill>
                  <a:schemeClr val="tx1"/>
                </a:solidFill>
                <a:latin typeface="+mn-lt"/>
              </a:rPr>
            </a:br>
            <a:r>
              <a:rPr lang="fr-FR" sz="1800" i="1" u="none" dirty="0">
                <a:solidFill>
                  <a:schemeClr val="tx1"/>
                </a:solidFill>
                <a:latin typeface="+mn-lt"/>
              </a:rPr>
              <a:t>	</a:t>
            </a:r>
            <a:r>
              <a:rPr lang="fr-FR" sz="1800" i="1" u="none" dirty="0" smtClean="0">
                <a:solidFill>
                  <a:schemeClr val="tx1"/>
                </a:solidFill>
                <a:latin typeface="+mn-lt"/>
              </a:rPr>
              <a:t>R</a:t>
            </a:r>
            <a:r>
              <a:rPr lang="fr-FR" sz="1800" u="none" dirty="0" smtClean="0">
                <a:solidFill>
                  <a:schemeClr val="tx1"/>
                </a:solidFill>
                <a:latin typeface="+mn-lt"/>
              </a:rPr>
              <a:t>enforcer </a:t>
            </a:r>
            <a:r>
              <a:rPr lang="fr-FR" sz="1800" u="none" dirty="0">
                <a:solidFill>
                  <a:schemeClr val="tx1"/>
                </a:solidFill>
                <a:latin typeface="+mn-lt"/>
              </a:rPr>
              <a:t>le goût, la joie et la fierté d’apprendre </a:t>
            </a:r>
            <a:r>
              <a:rPr lang="fr-FR" sz="1400" u="none" dirty="0" smtClean="0">
                <a:solidFill>
                  <a:schemeClr val="tx1"/>
                </a:solidFill>
                <a:latin typeface="+mn-lt"/>
              </a:rPr>
              <a:t>(orientations stratégiques  AA 22/26)</a:t>
            </a:r>
            <a:r>
              <a:rPr lang="fr-FR" sz="1400" u="none" dirty="0">
                <a:solidFill>
                  <a:schemeClr val="tx1"/>
                </a:solidFill>
                <a:latin typeface="+mn-lt"/>
              </a:rPr>
              <a:t/>
            </a:r>
            <a:br>
              <a:rPr lang="fr-FR" sz="1400" u="none" dirty="0">
                <a:solidFill>
                  <a:schemeClr val="tx1"/>
                </a:solidFill>
                <a:latin typeface="+mn-lt"/>
              </a:rPr>
            </a:br>
            <a:r>
              <a:rPr lang="fr-FR" sz="1800" u="none" dirty="0" smtClean="0">
                <a:solidFill>
                  <a:schemeClr val="tx1"/>
                </a:solidFill>
                <a:latin typeface="+mn-lt"/>
              </a:rPr>
              <a:t>	Forte appétence pour les </a:t>
            </a:r>
            <a:r>
              <a:rPr lang="fr-FR" sz="1800" u="none" dirty="0">
                <a:solidFill>
                  <a:schemeClr val="tx1"/>
                </a:solidFill>
                <a:latin typeface="+mn-lt"/>
              </a:rPr>
              <a:t>nouvelles </a:t>
            </a:r>
            <a:r>
              <a:rPr lang="fr-FR" sz="1800" u="none" dirty="0" smtClean="0">
                <a:solidFill>
                  <a:schemeClr val="tx1"/>
                </a:solidFill>
                <a:latin typeface="+mn-lt"/>
              </a:rPr>
              <a:t>technologies</a:t>
            </a:r>
            <a:br>
              <a:rPr lang="fr-FR" sz="1800" u="none" dirty="0" smtClean="0">
                <a:solidFill>
                  <a:schemeClr val="tx1"/>
                </a:solidFill>
                <a:latin typeface="+mn-lt"/>
              </a:rPr>
            </a:br>
            <a:r>
              <a:rPr lang="fr-FR" sz="1800" u="none" dirty="0">
                <a:solidFill>
                  <a:schemeClr val="tx1"/>
                </a:solidFill>
                <a:latin typeface="+mn-lt"/>
              </a:rPr>
              <a:t>	</a:t>
            </a:r>
            <a:r>
              <a:rPr lang="fr-FR" sz="1800" u="none" dirty="0" smtClean="0">
                <a:solidFill>
                  <a:schemeClr val="tx1"/>
                </a:solidFill>
                <a:latin typeface="+mn-lt"/>
              </a:rPr>
              <a:t>Les drones l’outil</a:t>
            </a:r>
            <a:r>
              <a:rPr lang="fr-FR" sz="1800" u="none" dirty="0">
                <a:solidFill>
                  <a:schemeClr val="tx1"/>
                </a:solidFill>
                <a:latin typeface="+mn-lt"/>
              </a:rPr>
              <a:t> </a:t>
            </a:r>
            <a:r>
              <a:rPr lang="fr-FR" sz="1800" u="none" dirty="0" smtClean="0">
                <a:solidFill>
                  <a:schemeClr val="tx1"/>
                </a:solidFill>
                <a:latin typeface="+mn-lt"/>
              </a:rPr>
              <a:t>courant de demain </a:t>
            </a:r>
            <a:r>
              <a:rPr lang="fr-FR" sz="1800" u="none" dirty="0" smtClean="0">
                <a:solidFill>
                  <a:schemeClr val="tx1"/>
                </a:solidFill>
                <a:latin typeface="+mn-lt"/>
              </a:rPr>
              <a:t>est </a:t>
            </a:r>
            <a:r>
              <a:rPr lang="fr-FR" sz="1800" u="none" dirty="0" smtClean="0">
                <a:solidFill>
                  <a:schemeClr val="tx1"/>
                </a:solidFill>
                <a:latin typeface="+mn-lt"/>
              </a:rPr>
              <a:t>un </a:t>
            </a:r>
            <a:r>
              <a:rPr lang="fr-FR" sz="1800" u="none" dirty="0" smtClean="0">
                <a:solidFill>
                  <a:schemeClr val="tx1"/>
                </a:solidFill>
                <a:latin typeface="+mn-lt"/>
              </a:rPr>
              <a:t>excellent </a:t>
            </a:r>
            <a:r>
              <a:rPr lang="fr-FR" sz="1800" u="none" dirty="0" smtClean="0">
                <a:solidFill>
                  <a:schemeClr val="tx1"/>
                </a:solidFill>
                <a:latin typeface="+mn-lt"/>
              </a:rPr>
              <a:t>support d’études </a:t>
            </a:r>
            <a:r>
              <a:rPr lang="fr-FR" sz="1400" u="none" dirty="0" smtClean="0">
                <a:solidFill>
                  <a:schemeClr val="tx1"/>
                </a:solidFill>
                <a:latin typeface="+mn-lt"/>
              </a:rPr>
              <a:t>(sciences et..)</a:t>
            </a:r>
            <a:r>
              <a:rPr lang="fr-FR" sz="1800" u="none" dirty="0">
                <a:solidFill>
                  <a:schemeClr val="tx1"/>
                </a:solidFill>
                <a:latin typeface="+mn-lt"/>
              </a:rPr>
              <a:t/>
            </a:r>
            <a:br>
              <a:rPr lang="fr-FR" sz="1800" u="none" dirty="0">
                <a:solidFill>
                  <a:schemeClr val="tx1"/>
                </a:solidFill>
                <a:latin typeface="+mn-lt"/>
              </a:rPr>
            </a:br>
            <a:r>
              <a:rPr lang="fr-FR" sz="1800" u="none" dirty="0" smtClean="0">
                <a:solidFill>
                  <a:schemeClr val="tx1"/>
                </a:solidFill>
                <a:latin typeface="+mn-lt"/>
              </a:rPr>
              <a:t>	Engagement </a:t>
            </a:r>
            <a:r>
              <a:rPr lang="fr-FR" sz="1800" u="none" dirty="0">
                <a:solidFill>
                  <a:schemeClr val="tx1"/>
                </a:solidFill>
                <a:latin typeface="+mn-lt"/>
              </a:rPr>
              <a:t>écologique </a:t>
            </a:r>
            <a:r>
              <a:rPr lang="fr-FR" sz="1400" u="none" dirty="0">
                <a:solidFill>
                  <a:schemeClr val="tx1"/>
                </a:solidFill>
                <a:latin typeface="+mn-lt"/>
              </a:rPr>
              <a:t>(optimisation </a:t>
            </a:r>
            <a:r>
              <a:rPr lang="fr-FR" sz="1400" u="none" dirty="0" smtClean="0">
                <a:solidFill>
                  <a:schemeClr val="tx1"/>
                </a:solidFill>
                <a:latin typeface="+mn-lt"/>
              </a:rPr>
              <a:t>des ressources..)</a:t>
            </a:r>
            <a:r>
              <a:rPr lang="fr-FR" sz="1800" kern="0" dirty="0">
                <a:solidFill>
                  <a:schemeClr val="tx1"/>
                </a:solidFill>
              </a:rPr>
              <a:t> </a:t>
            </a:r>
            <a:r>
              <a:rPr lang="fr-FR" sz="1800" kern="0" dirty="0" smtClean="0">
                <a:solidFill>
                  <a:schemeClr val="tx1"/>
                </a:solidFill>
              </a:rPr>
              <a:t/>
            </a:r>
            <a:br>
              <a:rPr lang="fr-FR" sz="1800" kern="0" dirty="0" smtClean="0">
                <a:solidFill>
                  <a:schemeClr val="tx1"/>
                </a:solidFill>
              </a:rPr>
            </a:br>
            <a:r>
              <a:rPr lang="fr-FR" sz="1800" u="none" kern="0" dirty="0">
                <a:solidFill>
                  <a:schemeClr val="tx1"/>
                </a:solidFill>
              </a:rPr>
              <a:t>	</a:t>
            </a:r>
            <a:r>
              <a:rPr lang="fr-FR" sz="1800" u="none" kern="0" dirty="0" smtClean="0">
                <a:solidFill>
                  <a:schemeClr val="tx1"/>
                </a:solidFill>
                <a:latin typeface="+mn-lt"/>
              </a:rPr>
              <a:t>Réforme BAC </a:t>
            </a:r>
            <a:r>
              <a:rPr lang="fr-FR" sz="1800" u="none" kern="0" dirty="0">
                <a:solidFill>
                  <a:schemeClr val="tx1"/>
                </a:solidFill>
                <a:latin typeface="+mn-lt"/>
              </a:rPr>
              <a:t>PRO </a:t>
            </a:r>
            <a:r>
              <a:rPr lang="fr-FR" sz="1800" u="none" kern="0" dirty="0" smtClean="0">
                <a:solidFill>
                  <a:schemeClr val="tx1"/>
                </a:solidFill>
                <a:latin typeface="+mn-lt"/>
              </a:rPr>
              <a:t>MEI en </a:t>
            </a:r>
            <a:r>
              <a:rPr lang="fr-FR" sz="1800" u="none" kern="0" dirty="0">
                <a:solidFill>
                  <a:schemeClr val="tx1"/>
                </a:solidFill>
                <a:latin typeface="+mn-lt"/>
              </a:rPr>
              <a:t>BAC PRO Maintenance des Systèmes de Production Connectés </a:t>
            </a:r>
            <a:r>
              <a:rPr lang="fr-FR" sz="1800" u="none" kern="0" dirty="0" smtClean="0">
                <a:solidFill>
                  <a:schemeClr val="tx1"/>
                </a:solidFill>
                <a:latin typeface="+mn-lt"/>
              </a:rPr>
              <a:t>(</a:t>
            </a:r>
            <a:r>
              <a:rPr lang="fr-FR" sz="1800" u="none" kern="0" dirty="0">
                <a:solidFill>
                  <a:schemeClr val="tx1"/>
                </a:solidFill>
                <a:latin typeface="+mn-lt"/>
              </a:rPr>
              <a:t>MSPC</a:t>
            </a:r>
            <a:r>
              <a:rPr lang="fr-FR" sz="1800" u="none" kern="0" dirty="0" smtClean="0">
                <a:solidFill>
                  <a:schemeClr val="tx1"/>
                </a:solidFill>
                <a:latin typeface="+mn-lt"/>
              </a:rPr>
              <a:t>)</a:t>
            </a:r>
            <a:r>
              <a:rPr lang="fr-FR" sz="1800" u="none" dirty="0" smtClean="0">
                <a:latin typeface="+mn-lt"/>
              </a:rPr>
              <a:t/>
            </a:r>
            <a:br>
              <a:rPr lang="fr-FR" sz="1800" u="none" dirty="0" smtClean="0">
                <a:latin typeface="+mn-lt"/>
              </a:rPr>
            </a:br>
            <a:r>
              <a:rPr lang="fr-FR" sz="1800" u="none" dirty="0" smtClean="0">
                <a:latin typeface="+mn-lt"/>
              </a:rPr>
              <a:t/>
            </a:r>
            <a:br>
              <a:rPr lang="fr-FR" sz="1800" u="none" dirty="0" smtClean="0">
                <a:latin typeface="+mn-lt"/>
              </a:rPr>
            </a:br>
            <a:r>
              <a:rPr lang="fr-FR" sz="1800" u="none" dirty="0" smtClean="0">
                <a:solidFill>
                  <a:schemeClr val="accent1"/>
                </a:solidFill>
                <a:latin typeface="+mn-lt"/>
              </a:rPr>
              <a:t>Notre projet :                2022 : Eveiller la curiosité et éduquer au sens des responsabilités </a:t>
            </a:r>
            <a:r>
              <a:rPr lang="fr-FR" sz="1800" u="none" dirty="0" smtClean="0">
                <a:latin typeface="+mn-lt"/>
              </a:rPr>
              <a:t/>
            </a:r>
            <a:br>
              <a:rPr lang="fr-FR" sz="1800" u="none" dirty="0" smtClean="0">
                <a:latin typeface="+mn-lt"/>
              </a:rPr>
            </a:br>
            <a:r>
              <a:rPr lang="fr-FR" sz="1800" u="none" dirty="0" smtClean="0">
                <a:latin typeface="+mn-lt"/>
              </a:rPr>
              <a:t/>
            </a:r>
            <a:br>
              <a:rPr lang="fr-FR" sz="1800" u="none" dirty="0" smtClean="0">
                <a:latin typeface="+mn-lt"/>
              </a:rPr>
            </a:br>
            <a:r>
              <a:rPr lang="fr-FR" sz="1800" u="none" dirty="0"/>
              <a:t>Mention complémentaire BAC Pro MEI (a terme toutes filières pertinentes) : </a:t>
            </a:r>
            <a:r>
              <a:rPr lang="fr-FR" sz="1800" u="none" dirty="0" smtClean="0"/>
              <a:t/>
            </a:r>
            <a:br>
              <a:rPr lang="fr-FR" sz="1800" u="none" dirty="0" smtClean="0"/>
            </a:br>
            <a:r>
              <a:rPr lang="fr-FR" sz="1800" u="none" dirty="0" smtClean="0">
                <a:latin typeface="+mn-lt"/>
              </a:rPr>
              <a:t>Dès la seconde préparation examen </a:t>
            </a:r>
            <a:r>
              <a:rPr lang="fr-FR" sz="1800" u="none" dirty="0" err="1" smtClean="0">
                <a:latin typeface="+mn-lt"/>
              </a:rPr>
              <a:t>télépilote</a:t>
            </a:r>
            <a:r>
              <a:rPr lang="fr-FR" sz="1800" u="none" dirty="0" smtClean="0">
                <a:latin typeface="+mn-lt"/>
              </a:rPr>
              <a:t> drones avec supports pédagogiques adaptés aux jeunes en difficultés scolaires </a:t>
            </a:r>
            <a:r>
              <a:rPr lang="fr-FR" sz="1400" b="0" u="none" dirty="0" smtClean="0">
                <a:latin typeface="+mn-lt"/>
              </a:rPr>
              <a:t>(catégorie ouverte drones </a:t>
            </a:r>
            <a:r>
              <a:rPr lang="fr-FR" sz="1400" b="0" u="none" dirty="0">
                <a:latin typeface="+mn-lt"/>
              </a:rPr>
              <a:t>à faible risque, dont le vol est interdit en espace public, comme le survol de rassemblement de personnes. La masse du drone est inférieure à 25kg, le pilotage se fait à</a:t>
            </a:r>
            <a:r>
              <a:rPr lang="fr-FR" sz="1400" b="0" u="none" dirty="0" smtClean="0">
                <a:latin typeface="+mn-lt"/>
              </a:rPr>
              <a:t> </a:t>
            </a:r>
            <a:r>
              <a:rPr lang="fr-FR" sz="1400" b="0" u="none" dirty="0">
                <a:latin typeface="+mn-lt"/>
              </a:rPr>
              <a:t>vue et la hauteur maximale de vol est de </a:t>
            </a:r>
            <a:r>
              <a:rPr lang="fr-FR" sz="1400" b="0" u="none" dirty="0" smtClean="0">
                <a:latin typeface="+mn-lt"/>
              </a:rPr>
              <a:t>120m</a:t>
            </a:r>
            <a:r>
              <a:rPr lang="fr-FR" sz="1400" b="0" u="none" dirty="0">
                <a:latin typeface="+mn-lt"/>
              </a:rPr>
              <a:t> </a:t>
            </a:r>
            <a:r>
              <a:rPr lang="fr-FR" sz="1400" b="0" u="none" dirty="0" smtClean="0">
                <a:latin typeface="+mn-lt"/>
              </a:rPr>
              <a:t>– respect intégrité des personnes et des biens </a:t>
            </a:r>
            <a:r>
              <a:rPr lang="fr-FR" sz="1200" b="0" u="none" dirty="0">
                <a:latin typeface="+mn-lt"/>
              </a:rPr>
              <a:t>mise en vol indoor et </a:t>
            </a:r>
            <a:r>
              <a:rPr lang="fr-FR" sz="1200" b="0" u="none" dirty="0" err="1">
                <a:latin typeface="+mn-lt"/>
              </a:rPr>
              <a:t>outdoor</a:t>
            </a:r>
            <a:r>
              <a:rPr lang="fr-FR" sz="1200" b="0" u="none" dirty="0">
                <a:latin typeface="+mn-lt"/>
              </a:rPr>
              <a:t> </a:t>
            </a:r>
            <a:r>
              <a:rPr lang="fr-FR" sz="1200" b="0" u="none" dirty="0" smtClean="0">
                <a:latin typeface="+mn-lt"/>
              </a:rPr>
              <a:t>)</a:t>
            </a:r>
            <a:br>
              <a:rPr lang="fr-FR" sz="1200" b="0" u="none" dirty="0" smtClean="0">
                <a:latin typeface="+mn-lt"/>
              </a:rPr>
            </a:br>
            <a:r>
              <a:rPr lang="fr-FR" sz="1800" u="none" dirty="0" smtClean="0">
                <a:latin typeface="+mn-lt"/>
              </a:rPr>
              <a:t>Achat de petits drones : ateliers de montage paramétrage et réparation </a:t>
            </a:r>
            <a:r>
              <a:rPr lang="fr-FR" sz="1800" u="none" dirty="0" smtClean="0">
                <a:latin typeface="+mn-lt"/>
              </a:rPr>
              <a:t>drones</a:t>
            </a:r>
            <a:br>
              <a:rPr lang="fr-FR" sz="1800" u="none" dirty="0" smtClean="0">
                <a:latin typeface="+mn-lt"/>
              </a:rPr>
            </a:br>
            <a:r>
              <a:rPr lang="fr-FR" sz="1800" u="none" dirty="0">
                <a:latin typeface="+mn-lt"/>
              </a:rPr>
              <a:t>	</a:t>
            </a:r>
            <a:r>
              <a:rPr lang="fr-FR" sz="1800" u="none" dirty="0" smtClean="0">
                <a:latin typeface="+mn-lt"/>
              </a:rPr>
              <a:t>		</a:t>
            </a:r>
            <a:r>
              <a:rPr lang="fr-FR" sz="1800" u="none" dirty="0" smtClean="0">
                <a:solidFill>
                  <a:schemeClr val="accent1"/>
                </a:solidFill>
                <a:latin typeface="+mn-lt"/>
              </a:rPr>
              <a:t>2023 et suivants étendre à d’autres formations</a:t>
            </a:r>
            <a:r>
              <a:rPr lang="fr-FR" sz="1800" u="none" dirty="0" smtClean="0">
                <a:solidFill>
                  <a:schemeClr val="accent1"/>
                </a:solidFill>
                <a:latin typeface="+mn-lt"/>
              </a:rPr>
              <a:t/>
            </a:r>
            <a:br>
              <a:rPr lang="fr-FR" sz="1800" u="none" dirty="0" smtClean="0">
                <a:solidFill>
                  <a:schemeClr val="accent1"/>
                </a:solidFill>
                <a:latin typeface="+mn-lt"/>
              </a:rPr>
            </a:br>
            <a:r>
              <a:rPr lang="fr-FR" sz="1600" u="none" dirty="0" smtClean="0">
                <a:latin typeface="+mn-lt"/>
              </a:rPr>
              <a:t/>
            </a:r>
            <a:br>
              <a:rPr lang="fr-FR" sz="1600" u="none" dirty="0" smtClean="0">
                <a:latin typeface="+mn-lt"/>
              </a:rPr>
            </a:br>
            <a:r>
              <a:rPr lang="fr-FR" sz="1600" u="none" dirty="0" smtClean="0">
                <a:solidFill>
                  <a:srgbClr val="0070C0"/>
                </a:solidFill>
                <a:latin typeface="+mn-lt"/>
              </a:rPr>
              <a:t>Donner du sens aux contenus théoriques : </a:t>
            </a:r>
            <a:r>
              <a:rPr lang="fr-FR" sz="1600" b="0" u="none" dirty="0" smtClean="0">
                <a:solidFill>
                  <a:srgbClr val="0070C0"/>
                </a:solidFill>
                <a:latin typeface="+mn-lt"/>
              </a:rPr>
              <a:t>liens </a:t>
            </a:r>
            <a:r>
              <a:rPr lang="fr-FR" sz="1600" b="0" u="none" dirty="0">
                <a:solidFill>
                  <a:srgbClr val="0070C0"/>
                </a:solidFill>
                <a:latin typeface="+mn-lt"/>
              </a:rPr>
              <a:t>avec les référentiels pédagogiques </a:t>
            </a:r>
            <a:r>
              <a:rPr lang="fr-FR" sz="1600" b="0" u="none" dirty="0" smtClean="0">
                <a:solidFill>
                  <a:srgbClr val="0070C0"/>
                </a:solidFill>
                <a:latin typeface="+mn-lt"/>
              </a:rPr>
              <a:t>et notamment matières scientifiques</a:t>
            </a:r>
            <a:r>
              <a:rPr lang="fr-FR" sz="1600" dirty="0">
                <a:solidFill>
                  <a:srgbClr val="0070C0"/>
                </a:solidFill>
                <a:latin typeface="+mn-lt"/>
              </a:rPr>
              <a:t/>
            </a:r>
            <a:br>
              <a:rPr lang="fr-FR" sz="1600" dirty="0">
                <a:solidFill>
                  <a:srgbClr val="0070C0"/>
                </a:solidFill>
                <a:latin typeface="+mn-lt"/>
              </a:rPr>
            </a:br>
            <a:r>
              <a:rPr lang="fr-FR" sz="1600" u="none" dirty="0" smtClean="0">
                <a:solidFill>
                  <a:srgbClr val="0070C0"/>
                </a:solidFill>
                <a:latin typeface="+mn-lt"/>
              </a:rPr>
              <a:t>Apprendre en « faisant », les rendre acteurs et ainsi contribuer à développer leur auto estime et confiance en eux</a:t>
            </a:r>
            <a:br>
              <a:rPr lang="fr-FR" sz="1600" u="none" dirty="0" smtClean="0">
                <a:solidFill>
                  <a:srgbClr val="0070C0"/>
                </a:solidFill>
                <a:latin typeface="+mn-lt"/>
              </a:rPr>
            </a:br>
            <a:r>
              <a:rPr lang="fr-FR" sz="1600" u="none" dirty="0" smtClean="0">
                <a:solidFill>
                  <a:srgbClr val="0070C0"/>
                </a:solidFill>
                <a:latin typeface="+mn-lt"/>
              </a:rPr>
              <a:t>Une employabilité accrue</a:t>
            </a:r>
            <a:r>
              <a:rPr lang="fr-FR" sz="1600" u="none" kern="0" dirty="0">
                <a:solidFill>
                  <a:srgbClr val="0070C0"/>
                </a:solidFill>
              </a:rPr>
              <a:t/>
            </a:r>
            <a:br>
              <a:rPr lang="fr-FR" sz="1600" u="none" kern="0" dirty="0">
                <a:solidFill>
                  <a:srgbClr val="0070C0"/>
                </a:solidFill>
              </a:rPr>
            </a:br>
            <a:r>
              <a:rPr lang="fr-FR" sz="1600" kern="0" dirty="0">
                <a:solidFill>
                  <a:srgbClr val="00B050"/>
                </a:solidFill>
              </a:rPr>
              <a:t/>
            </a:r>
            <a:br>
              <a:rPr lang="fr-FR" sz="1600" kern="0" dirty="0">
                <a:solidFill>
                  <a:srgbClr val="00B050"/>
                </a:solidFill>
              </a:rPr>
            </a:br>
            <a:r>
              <a:rPr lang="fr-FR" sz="1600" u="none" dirty="0" smtClean="0">
                <a:latin typeface="+mn-lt"/>
              </a:rPr>
              <a:t/>
            </a:r>
            <a:br>
              <a:rPr lang="fr-FR" sz="1600" u="none" dirty="0" smtClean="0">
                <a:latin typeface="+mn-lt"/>
              </a:rPr>
            </a:br>
            <a:r>
              <a:rPr lang="fr-FR" sz="1400" b="0" u="none" dirty="0">
                <a:latin typeface="+mn-lt"/>
              </a:rPr>
              <a:t/>
            </a:r>
            <a:br>
              <a:rPr lang="fr-FR" sz="1400" b="0" u="none" dirty="0">
                <a:latin typeface="+mn-lt"/>
              </a:rPr>
            </a:br>
            <a:r>
              <a:rPr lang="en-US" sz="1600" u="none" dirty="0">
                <a:latin typeface="+mn-lt"/>
              </a:rPr>
              <a:t/>
            </a:r>
            <a:br>
              <a:rPr lang="en-US" sz="1600" u="none" dirty="0">
                <a:latin typeface="+mn-lt"/>
              </a:rPr>
            </a:br>
            <a:r>
              <a:rPr lang="fr-FR" sz="1400" b="0" u="none" dirty="0">
                <a:latin typeface="+mn-lt"/>
              </a:rPr>
              <a:t/>
            </a:r>
            <a:br>
              <a:rPr lang="fr-FR" sz="1400" b="0" u="none" dirty="0">
                <a:latin typeface="+mn-lt"/>
              </a:rPr>
            </a:br>
            <a:endParaRPr lang="fr-FR" sz="1400" b="0" i="1" u="none" dirty="0">
              <a:latin typeface="+mn-lt"/>
            </a:endParaRPr>
          </a:p>
        </p:txBody>
      </p:sp>
      <p:sp>
        <p:nvSpPr>
          <p:cNvPr id="3" name="Espace réservé du numéro de diapositive 2"/>
          <p:cNvSpPr>
            <a:spLocks noGrp="1"/>
          </p:cNvSpPr>
          <p:nvPr>
            <p:ph type="sldNum" sz="quarter" idx="12"/>
          </p:nvPr>
        </p:nvSpPr>
        <p:spPr/>
        <p:txBody>
          <a:bodyPr/>
          <a:lstStyle/>
          <a:p>
            <a:fld id="{F92F5112-7F64-C94A-A3CE-9EDF7F8A8B99}" type="slidenum">
              <a:rPr lang="fr-FR" smtClean="0"/>
              <a:pPr/>
              <a:t>10</a:t>
            </a:fld>
            <a:endParaRPr lang="fr-FR" dirty="0"/>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10261011" y="251677"/>
            <a:ext cx="1572260" cy="1358900"/>
          </a:xfrm>
          <a:prstGeom prst="rect">
            <a:avLst/>
          </a:prstGeom>
          <a:noFill/>
          <a:ln>
            <a:noFill/>
          </a:ln>
        </p:spPr>
      </p:pic>
    </p:spTree>
    <p:extLst>
      <p:ext uri="{BB962C8B-B14F-4D97-AF65-F5344CB8AC3E}">
        <p14:creationId xmlns:p14="http://schemas.microsoft.com/office/powerpoint/2010/main" val="1627828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09705" y="446050"/>
            <a:ext cx="10590996" cy="5988204"/>
          </a:xfrm>
        </p:spPr>
        <p:txBody>
          <a:bodyPr/>
          <a:lstStyle/>
          <a:p>
            <a:r>
              <a:rPr lang="fr-FR" i="1" u="none" dirty="0" smtClean="0"/>
              <a:t>					Envoles moi!</a:t>
            </a:r>
            <a:br>
              <a:rPr lang="fr-FR" i="1" u="none" dirty="0" smtClean="0"/>
            </a:br>
            <a:r>
              <a:rPr lang="fr-FR" i="1" u="none" dirty="0" smtClean="0"/>
              <a:t/>
            </a:r>
            <a:br>
              <a:rPr lang="fr-FR" i="1" u="none" dirty="0" smtClean="0"/>
            </a:br>
            <a:r>
              <a:rPr lang="fr-FR" sz="1600" i="1" u="none" dirty="0" smtClean="0">
                <a:latin typeface="+mn-lt"/>
              </a:rPr>
              <a:t/>
            </a:r>
            <a:br>
              <a:rPr lang="fr-FR" sz="1600" i="1" u="none" dirty="0" smtClean="0">
                <a:latin typeface="+mn-lt"/>
              </a:rPr>
            </a:br>
            <a:r>
              <a:rPr lang="fr-FR" sz="1600" i="1" u="none" dirty="0" smtClean="0">
                <a:latin typeface="+mn-lt"/>
              </a:rPr>
              <a:t>	</a:t>
            </a:r>
            <a:endParaRPr lang="fr-FR" sz="1400" b="0" i="1" u="none" dirty="0">
              <a:latin typeface="+mn-lt"/>
            </a:endParaRPr>
          </a:p>
        </p:txBody>
      </p:sp>
      <p:sp>
        <p:nvSpPr>
          <p:cNvPr id="3" name="Espace réservé du numéro de diapositive 2"/>
          <p:cNvSpPr>
            <a:spLocks noGrp="1"/>
          </p:cNvSpPr>
          <p:nvPr>
            <p:ph type="sldNum" sz="quarter" idx="12"/>
          </p:nvPr>
        </p:nvSpPr>
        <p:spPr/>
        <p:txBody>
          <a:bodyPr/>
          <a:lstStyle/>
          <a:p>
            <a:fld id="{F92F5112-7F64-C94A-A3CE-9EDF7F8A8B99}" type="slidenum">
              <a:rPr lang="fr-FR" smtClean="0"/>
              <a:pPr/>
              <a:t>11</a:t>
            </a:fld>
            <a:endParaRPr lang="fr-FR" dirty="0"/>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10261011" y="251677"/>
            <a:ext cx="1572260" cy="1358900"/>
          </a:xfrm>
          <a:prstGeom prst="rect">
            <a:avLst/>
          </a:prstGeom>
          <a:noFill/>
          <a:ln>
            <a:noFill/>
          </a:ln>
        </p:spPr>
      </p:pic>
      <p:graphicFrame>
        <p:nvGraphicFramePr>
          <p:cNvPr id="4" name="Tableau 3"/>
          <p:cNvGraphicFramePr>
            <a:graphicFrameLocks noGrp="1"/>
          </p:cNvGraphicFramePr>
          <p:nvPr>
            <p:extLst>
              <p:ext uri="{D42A27DB-BD31-4B8C-83A1-F6EECF244321}">
                <p14:modId xmlns:p14="http://schemas.microsoft.com/office/powerpoint/2010/main" val="589014091"/>
              </p:ext>
            </p:extLst>
          </p:nvPr>
        </p:nvGraphicFramePr>
        <p:xfrm>
          <a:off x="909705" y="1906859"/>
          <a:ext cx="10590995" cy="4951140"/>
        </p:xfrm>
        <a:graphic>
          <a:graphicData uri="http://schemas.openxmlformats.org/drawingml/2006/table">
            <a:tbl>
              <a:tblPr firstRow="1" firstCol="1" bandRow="1">
                <a:tableStyleId>{5C22544A-7EE6-4342-B048-85BDC9FD1C3A}</a:tableStyleId>
              </a:tblPr>
              <a:tblGrid>
                <a:gridCol w="3755200">
                  <a:extLst>
                    <a:ext uri="{9D8B030D-6E8A-4147-A177-3AD203B41FA5}">
                      <a16:colId xmlns:a16="http://schemas.microsoft.com/office/drawing/2014/main" val="1000174675"/>
                    </a:ext>
                  </a:extLst>
                </a:gridCol>
                <a:gridCol w="4313205">
                  <a:extLst>
                    <a:ext uri="{9D8B030D-6E8A-4147-A177-3AD203B41FA5}">
                      <a16:colId xmlns:a16="http://schemas.microsoft.com/office/drawing/2014/main" val="813432767"/>
                    </a:ext>
                  </a:extLst>
                </a:gridCol>
                <a:gridCol w="1261295">
                  <a:extLst>
                    <a:ext uri="{9D8B030D-6E8A-4147-A177-3AD203B41FA5}">
                      <a16:colId xmlns:a16="http://schemas.microsoft.com/office/drawing/2014/main" val="2526876291"/>
                    </a:ext>
                  </a:extLst>
                </a:gridCol>
                <a:gridCol w="1261295">
                  <a:extLst>
                    <a:ext uri="{9D8B030D-6E8A-4147-A177-3AD203B41FA5}">
                      <a16:colId xmlns:a16="http://schemas.microsoft.com/office/drawing/2014/main" val="499393386"/>
                    </a:ext>
                  </a:extLst>
                </a:gridCol>
              </a:tblGrid>
              <a:tr h="464628">
                <a:tc>
                  <a:txBody>
                    <a:bodyPr/>
                    <a:lstStyle/>
                    <a:p>
                      <a:pPr>
                        <a:spcAft>
                          <a:spcPts val="0"/>
                        </a:spcAft>
                      </a:pPr>
                      <a:r>
                        <a:rPr lang="fr-FR" sz="900">
                          <a:effectLst/>
                        </a:rPr>
                        <a:t>Descriptif</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Utilisation</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Quantité</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Prix total</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0388360"/>
                  </a:ext>
                </a:extLst>
              </a:tr>
              <a:tr h="793358">
                <a:tc>
                  <a:txBody>
                    <a:bodyPr/>
                    <a:lstStyle/>
                    <a:p>
                      <a:pPr>
                        <a:spcAft>
                          <a:spcPts val="0"/>
                        </a:spcAft>
                      </a:pPr>
                      <a:r>
                        <a:rPr lang="fr-FR" sz="900">
                          <a:effectLst/>
                        </a:rPr>
                        <a:t>Drone DJI Mini 2</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Mini drones d'initiation en indoor/outdoor : compréhension des bases de télépilotage</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3</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1 545 €</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02966436"/>
                  </a:ext>
                </a:extLst>
              </a:tr>
              <a:tr h="793358">
                <a:tc>
                  <a:txBody>
                    <a:bodyPr/>
                    <a:lstStyle/>
                    <a:p>
                      <a:pPr>
                        <a:spcAft>
                          <a:spcPts val="0"/>
                        </a:spcAft>
                      </a:pPr>
                      <a:r>
                        <a:rPr lang="fr-FR" sz="900">
                          <a:effectLst/>
                        </a:rPr>
                        <a:t>Drone DJI Entreprise Dual</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Drone avec Caméra thermique - inspection de cellules photovoltaiques, inspection en général</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1</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3 000 €</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668351"/>
                  </a:ext>
                </a:extLst>
              </a:tr>
              <a:tr h="793358">
                <a:tc>
                  <a:txBody>
                    <a:bodyPr/>
                    <a:lstStyle/>
                    <a:p>
                      <a:pPr>
                        <a:spcAft>
                          <a:spcPts val="0"/>
                        </a:spcAft>
                      </a:pPr>
                      <a:r>
                        <a:rPr lang="fr-FR" sz="900">
                          <a:effectLst/>
                        </a:rPr>
                        <a:t>Banc d'essai moteurs de drones</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Test des moteurs brushless :  permet de mesurer les caractéristiques d'un moteur brushless de drone</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3</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270 €</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65370125"/>
                  </a:ext>
                </a:extLst>
              </a:tr>
              <a:tr h="431572">
                <a:tc>
                  <a:txBody>
                    <a:bodyPr/>
                    <a:lstStyle/>
                    <a:p>
                      <a:pPr>
                        <a:spcAft>
                          <a:spcPts val="0"/>
                        </a:spcAft>
                      </a:pPr>
                      <a:r>
                        <a:rPr lang="fr-FR" sz="900">
                          <a:effectLst/>
                        </a:rPr>
                        <a:t>Controleurs de vol CC3D </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controleur de vol open source plus simple à paramétrer </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10</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200 €</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46019325"/>
                  </a:ext>
                </a:extLst>
              </a:tr>
              <a:tr h="793358">
                <a:tc>
                  <a:txBody>
                    <a:bodyPr/>
                    <a:lstStyle/>
                    <a:p>
                      <a:pPr>
                        <a:spcAft>
                          <a:spcPts val="0"/>
                        </a:spcAft>
                      </a:pPr>
                      <a:r>
                        <a:rPr lang="fr-FR" sz="900">
                          <a:effectLst/>
                        </a:rPr>
                        <a:t>Banc de mesure de traction d'une hélice</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Visualisation et mesure des efforst de traction exercée par une hélice en rotation.</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2</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356 €</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02642742"/>
                  </a:ext>
                </a:extLst>
              </a:tr>
              <a:tr h="396678">
                <a:tc>
                  <a:txBody>
                    <a:bodyPr/>
                    <a:lstStyle/>
                    <a:p>
                      <a:pPr>
                        <a:spcAft>
                          <a:spcPts val="0"/>
                        </a:spcAft>
                      </a:pPr>
                      <a:r>
                        <a:rPr lang="fr-FR" sz="900">
                          <a:effectLst/>
                        </a:rPr>
                        <a:t>Petits matériels - connectiques</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 </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forfait</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537 €</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34550670"/>
                  </a:ext>
                </a:extLst>
              </a:tr>
              <a:tr h="484830">
                <a:tc>
                  <a:txBody>
                    <a:bodyPr/>
                    <a:lstStyle/>
                    <a:p>
                      <a:endParaRPr lang="fr-FR"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spcAft>
                          <a:spcPts val="0"/>
                        </a:spcAft>
                      </a:pPr>
                      <a:r>
                        <a:rPr lang="fr-FR" sz="900">
                          <a:effectLst/>
                        </a:rPr>
                        <a:t>TOTAL GENERAL</a:t>
                      </a:r>
                      <a:endParaRPr lang="fr-FR" sz="11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tc>
                  <a:txBody>
                    <a:bodyPr/>
                    <a:lstStyle/>
                    <a:p>
                      <a:endParaRPr lang="fr-FR"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spcAft>
                          <a:spcPts val="0"/>
                        </a:spcAft>
                      </a:pPr>
                      <a:r>
                        <a:rPr lang="fr-FR" sz="900" dirty="0">
                          <a:effectLst/>
                        </a:rPr>
                        <a:t>5 908 €</a:t>
                      </a:r>
                      <a:endParaRPr lang="fr-FR" sz="11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09275282"/>
                  </a:ext>
                </a:extLst>
              </a:tr>
            </a:tbl>
          </a:graphicData>
        </a:graphic>
      </p:graphicFrame>
    </p:spTree>
    <p:extLst>
      <p:ext uri="{BB962C8B-B14F-4D97-AF65-F5344CB8AC3E}">
        <p14:creationId xmlns:p14="http://schemas.microsoft.com/office/powerpoint/2010/main" val="130565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92F5112-7F64-C94A-A3CE-9EDF7F8A8B99}" type="slidenum">
              <a:rPr lang="fr-FR" smtClean="0"/>
              <a:pPr/>
              <a:t>12</a:t>
            </a:fld>
            <a:endParaRPr lang="fr-FR" dirty="0"/>
          </a:p>
        </p:txBody>
      </p:sp>
      <p:sp>
        <p:nvSpPr>
          <p:cNvPr id="5" name="Espace réservé du texte 2"/>
          <p:cNvSpPr txBox="1">
            <a:spLocks/>
          </p:cNvSpPr>
          <p:nvPr/>
        </p:nvSpPr>
        <p:spPr bwMode="auto">
          <a:xfrm>
            <a:off x="2109881" y="702748"/>
            <a:ext cx="8427472" cy="663575"/>
          </a:xfrm>
          <a:prstGeom prst="rect">
            <a:avLst/>
          </a:prstGeom>
          <a:extLst/>
        </p:spPr>
        <p:txBody>
          <a:bodyPr vert="horz" lIns="91440" tIns="45720" rIns="91440" bIns="45720" rtlCol="0" anchor="t">
            <a:noAutofit/>
          </a:bodyPr>
          <a:lstStyle>
            <a:defPPr>
              <a:defRPr lang="fr-FR"/>
            </a:defPPr>
            <a:lvl1pPr>
              <a:lnSpc>
                <a:spcPct val="90000"/>
              </a:lnSpc>
              <a:spcBef>
                <a:spcPct val="0"/>
              </a:spcBef>
              <a:buNone/>
              <a:defRPr sz="4000" b="1">
                <a:solidFill>
                  <a:srgbClr val="7C9396"/>
                </a:solidFill>
                <a:latin typeface="Arial" panose="020B0604020202020204" pitchFamily="34" charset="0"/>
                <a:ea typeface="+mj-ea"/>
                <a:cs typeface="Arial" panose="020B0604020202020204" pitchFamily="34" charset="0"/>
              </a:defRPr>
            </a:lvl1pPr>
          </a:lstStyle>
          <a:p>
            <a:r>
              <a:rPr lang="fr-FR" altLang="fr-FR" sz="3200" dirty="0"/>
              <a:t>LE DON : UNE FISCALITÉ AVANTAGEUSE</a:t>
            </a:r>
          </a:p>
          <a:p>
            <a:endParaRPr lang="fr-FR" altLang="fr-FR" sz="3200" dirty="0"/>
          </a:p>
          <a:p>
            <a:r>
              <a:rPr lang="fr-FR" altLang="fr-FR" sz="3200" dirty="0"/>
              <a:t>  </a:t>
            </a:r>
          </a:p>
          <a:p>
            <a:endParaRPr lang="fr-FR" altLang="fr-FR" sz="3200" dirty="0"/>
          </a:p>
          <a:p>
            <a:r>
              <a:rPr lang="fr-FR" altLang="fr-FR" sz="3200" dirty="0"/>
              <a:t> </a:t>
            </a:r>
          </a:p>
          <a:p>
            <a:endParaRPr lang="fr-FR" altLang="fr-FR" sz="3200" dirty="0"/>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t="10212"/>
          <a:stretch/>
        </p:blipFill>
        <p:spPr>
          <a:xfrm>
            <a:off x="2500172" y="1687050"/>
            <a:ext cx="8427472" cy="4851368"/>
          </a:xfrm>
          <a:prstGeom prst="rect">
            <a:avLst/>
          </a:prstGeom>
        </p:spPr>
      </p:pic>
    </p:spTree>
    <p:extLst>
      <p:ext uri="{BB962C8B-B14F-4D97-AF65-F5344CB8AC3E}">
        <p14:creationId xmlns:p14="http://schemas.microsoft.com/office/powerpoint/2010/main" val="3494826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92F5112-7F64-C94A-A3CE-9EDF7F8A8B99}" type="slidenum">
              <a:rPr lang="fr-FR" smtClean="0"/>
              <a:pPr/>
              <a:t>13</a:t>
            </a:fld>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367" y="553661"/>
            <a:ext cx="1790668" cy="105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D:\Users\sandra.tran\Desktop\logo-auteuil-b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336" y="1860454"/>
            <a:ext cx="2098522" cy="2141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9876" y="5032222"/>
            <a:ext cx="1807553" cy="1357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471" y="5989876"/>
            <a:ext cx="1457700" cy="54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689169" y="5928052"/>
            <a:ext cx="7621790" cy="461665"/>
          </a:xfrm>
          <a:prstGeom prst="rect">
            <a:avLst/>
          </a:prstGeom>
          <a:solidFill>
            <a:srgbClr val="D60000"/>
          </a:solid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La confiance peut sauver l’avenir</a:t>
            </a:r>
            <a:endParaRPr lang="fr-FR" sz="2400" dirty="0">
              <a:solidFill>
                <a:schemeClr val="bg1"/>
              </a:solidFill>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4759" y="4153566"/>
            <a:ext cx="1323458" cy="1422717"/>
          </a:xfrm>
          <a:prstGeom prst="rect">
            <a:avLst/>
          </a:prstGeom>
        </p:spPr>
      </p:pic>
      <p:pic>
        <p:nvPicPr>
          <p:cNvPr id="19" name="Imag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9774" y="4497774"/>
            <a:ext cx="1617978" cy="1080000"/>
          </a:xfrm>
          <a:prstGeom prst="rect">
            <a:avLst/>
          </a:prstGeom>
        </p:spPr>
      </p:pic>
      <p:pic>
        <p:nvPicPr>
          <p:cNvPr id="20" name="Imag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9124" y="3155184"/>
            <a:ext cx="1617978" cy="1080000"/>
          </a:xfrm>
          <a:prstGeom prst="rect">
            <a:avLst/>
          </a:prstGeom>
        </p:spPr>
      </p:pic>
      <p:pic>
        <p:nvPicPr>
          <p:cNvPr id="21" name="Imag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3263" y="530854"/>
            <a:ext cx="1617978" cy="1080000"/>
          </a:xfrm>
          <a:prstGeom prst="rect">
            <a:avLst/>
          </a:prstGeom>
        </p:spPr>
      </p:pic>
      <p:pic>
        <p:nvPicPr>
          <p:cNvPr id="22" name="Imag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36089" y="4479000"/>
            <a:ext cx="1621013" cy="1080000"/>
          </a:xfrm>
          <a:prstGeom prst="rect">
            <a:avLst/>
          </a:prstGeom>
        </p:spPr>
      </p:pic>
      <p:pic>
        <p:nvPicPr>
          <p:cNvPr id="23" name="Imag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39124" y="1851041"/>
            <a:ext cx="1617978" cy="1080000"/>
          </a:xfrm>
          <a:prstGeom prst="rect">
            <a:avLst/>
          </a:prstGeom>
        </p:spPr>
      </p:pic>
      <p:pic>
        <p:nvPicPr>
          <p:cNvPr id="24" name="Imag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78483" y="4116799"/>
            <a:ext cx="974206" cy="1459484"/>
          </a:xfrm>
          <a:prstGeom prst="rect">
            <a:avLst/>
          </a:prstGeom>
        </p:spPr>
      </p:pic>
      <p:pic>
        <p:nvPicPr>
          <p:cNvPr id="25" name="Imag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9774" y="553661"/>
            <a:ext cx="1617978" cy="1080000"/>
          </a:xfrm>
          <a:prstGeom prst="rect">
            <a:avLst/>
          </a:prstGeom>
        </p:spPr>
      </p:pic>
      <p:pic>
        <p:nvPicPr>
          <p:cNvPr id="26" name="Imag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39124" y="530854"/>
            <a:ext cx="1617978" cy="1080000"/>
          </a:xfrm>
          <a:prstGeom prst="rect">
            <a:avLst/>
          </a:prstGeom>
        </p:spPr>
      </p:pic>
      <p:pic>
        <p:nvPicPr>
          <p:cNvPr id="27" name="Imag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09774" y="1851041"/>
            <a:ext cx="1617978" cy="1080000"/>
          </a:xfrm>
          <a:prstGeom prst="rect">
            <a:avLst/>
          </a:prstGeom>
        </p:spPr>
      </p:pic>
      <p:pic>
        <p:nvPicPr>
          <p:cNvPr id="1026" name="Picture 2" descr="P:\Communication\Basse déf pour présentation SO\3932_063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9985" y="3159084"/>
            <a:ext cx="1627767" cy="10841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Etablissements\Maison des Familles\photos AA\basse def\4182_067.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30838" y="4128483"/>
            <a:ext cx="966142"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953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7306" y="243718"/>
            <a:ext cx="8219203" cy="1325563"/>
          </a:xfrm>
        </p:spPr>
        <p:txBody>
          <a:bodyPr>
            <a:normAutofit/>
          </a:bodyPr>
          <a:lstStyle/>
          <a:p>
            <a:r>
              <a:rPr lang="fr-FR" dirty="0"/>
              <a:t>NOTRE MISSION</a:t>
            </a:r>
            <a:endParaRPr lang="fr-FR" b="0" dirty="0"/>
          </a:p>
        </p:txBody>
      </p:sp>
      <p:sp>
        <p:nvSpPr>
          <p:cNvPr id="68" name="Rectangle à coins arrondis 67"/>
          <p:cNvSpPr/>
          <p:nvPr/>
        </p:nvSpPr>
        <p:spPr>
          <a:xfrm rot="16200000">
            <a:off x="-264624" y="3224221"/>
            <a:ext cx="4695850" cy="2205322"/>
          </a:xfrm>
          <a:prstGeom prst="roundRect">
            <a:avLst/>
          </a:prstGeom>
          <a:solidFill>
            <a:srgbClr val="A7C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r>
              <a:rPr lang="fr-FR" dirty="0"/>
              <a:t>1</a:t>
            </a:r>
          </a:p>
        </p:txBody>
      </p:sp>
      <p:sp>
        <p:nvSpPr>
          <p:cNvPr id="8" name="ZoneTexte 7">
            <a:extLst>
              <a:ext uri="{FF2B5EF4-FFF2-40B4-BE49-F238E27FC236}">
                <a16:creationId xmlns:a16="http://schemas.microsoft.com/office/drawing/2014/main" id="{C78DF2EE-3783-477D-8572-845B74191096}"/>
              </a:ext>
            </a:extLst>
          </p:cNvPr>
          <p:cNvSpPr txBox="1"/>
          <p:nvPr/>
        </p:nvSpPr>
        <p:spPr>
          <a:xfrm>
            <a:off x="3185962" y="1978957"/>
            <a:ext cx="8200875" cy="523220"/>
          </a:xfrm>
          <a:prstGeom prst="rect">
            <a:avLst/>
          </a:prstGeom>
          <a:noFill/>
        </p:spPr>
        <p:txBody>
          <a:bodyPr wrap="square" rtlCol="0">
            <a:spAutoFit/>
          </a:bodyPr>
          <a:lstStyle/>
          <a:p>
            <a:pPr algn="just"/>
            <a:r>
              <a:rPr lang="fr-FR" sz="1400" dirty="0">
                <a:latin typeface="Arial" panose="020B0604020202020204" pitchFamily="34" charset="0"/>
                <a:cs typeface="Arial" panose="020B0604020202020204" pitchFamily="34" charset="0"/>
              </a:rPr>
              <a:t>Depuis 155 ans, la Fondation Apprentis d’Auteuil, fondation reconnue d’utilité publique  (FRUP) se met au service des jeunes en grande difficulté scolaire, sociale, familiale ou en risque d’exclusion. </a:t>
            </a:r>
          </a:p>
        </p:txBody>
      </p:sp>
      <p:grpSp>
        <p:nvGrpSpPr>
          <p:cNvPr id="5" name="Groupe 4"/>
          <p:cNvGrpSpPr/>
          <p:nvPr/>
        </p:nvGrpSpPr>
        <p:grpSpPr>
          <a:xfrm>
            <a:off x="980639" y="2193680"/>
            <a:ext cx="2205323" cy="4270989"/>
            <a:chOff x="1297014" y="2477899"/>
            <a:chExt cx="2205323" cy="4270989"/>
          </a:xfrm>
        </p:grpSpPr>
        <p:sp>
          <p:nvSpPr>
            <p:cNvPr id="26" name="ZoneTexte 25"/>
            <p:cNvSpPr txBox="1"/>
            <p:nvPr/>
          </p:nvSpPr>
          <p:spPr>
            <a:xfrm>
              <a:off x="1297014" y="2477899"/>
              <a:ext cx="2205323" cy="1200329"/>
            </a:xfrm>
            <a:prstGeom prst="rect">
              <a:avLst/>
            </a:prstGeom>
            <a:noFill/>
          </p:spPr>
          <p:txBody>
            <a:bodyPr wrap="square" rtlCol="0">
              <a:spAutoFit/>
            </a:bodyPr>
            <a:lstStyle/>
            <a:p>
              <a:pPr algn="ctr"/>
              <a:r>
                <a:rPr lang="fr-FR" sz="2400" b="1" dirty="0">
                  <a:solidFill>
                    <a:srgbClr val="DA002F"/>
                  </a:solidFill>
                  <a:latin typeface="Arial" panose="020B0604020202020204" pitchFamily="34" charset="0"/>
                  <a:cs typeface="Arial" panose="020B0604020202020204" pitchFamily="34" charset="0"/>
                </a:rPr>
                <a:t>3 000 000</a:t>
              </a:r>
            </a:p>
            <a:p>
              <a:pPr algn="ctr"/>
              <a:r>
                <a:rPr lang="fr-FR" sz="1600" dirty="0">
                  <a:solidFill>
                    <a:schemeClr val="bg1"/>
                  </a:solidFill>
                  <a:latin typeface="Arial" panose="020B0604020202020204" pitchFamily="34" charset="0"/>
                  <a:cs typeface="Arial" panose="020B0604020202020204" pitchFamily="34" charset="0"/>
                </a:rPr>
                <a:t>d’enfants sous le seuil de pauvreté en France</a:t>
              </a:r>
            </a:p>
          </p:txBody>
        </p:sp>
        <p:sp>
          <p:nvSpPr>
            <p:cNvPr id="36" name="ZoneTexte 35"/>
            <p:cNvSpPr txBox="1"/>
            <p:nvPr/>
          </p:nvSpPr>
          <p:spPr>
            <a:xfrm>
              <a:off x="1327039" y="3747674"/>
              <a:ext cx="2175298" cy="707886"/>
            </a:xfrm>
            <a:prstGeom prst="rect">
              <a:avLst/>
            </a:prstGeom>
            <a:noFill/>
          </p:spPr>
          <p:txBody>
            <a:bodyPr wrap="square" rtlCol="0">
              <a:spAutoFit/>
            </a:bodyPr>
            <a:lstStyle/>
            <a:p>
              <a:pPr algn="ctr"/>
              <a:r>
                <a:rPr lang="fr-FR" sz="2400" b="1" dirty="0">
                  <a:solidFill>
                    <a:srgbClr val="DA002F"/>
                  </a:solidFill>
                  <a:latin typeface="Arial" panose="020B0604020202020204" pitchFamily="34" charset="0"/>
                  <a:cs typeface="Arial" panose="020B0604020202020204" pitchFamily="34" charset="0"/>
                </a:rPr>
                <a:t>20 000</a:t>
              </a:r>
            </a:p>
            <a:p>
              <a:pPr algn="ctr"/>
              <a:r>
                <a:rPr lang="fr-FR" sz="1600" dirty="0">
                  <a:solidFill>
                    <a:schemeClr val="bg1"/>
                  </a:solidFill>
                  <a:latin typeface="Arial" panose="020B0604020202020204" pitchFamily="34" charset="0"/>
                  <a:cs typeface="Arial" panose="020B0604020202020204" pitchFamily="34" charset="0"/>
                </a:rPr>
                <a:t>jeunes SDF</a:t>
              </a:r>
            </a:p>
          </p:txBody>
        </p:sp>
        <p:sp>
          <p:nvSpPr>
            <p:cNvPr id="37" name="ZoneTexte 36"/>
            <p:cNvSpPr txBox="1"/>
            <p:nvPr/>
          </p:nvSpPr>
          <p:spPr>
            <a:xfrm>
              <a:off x="1297014" y="4525006"/>
              <a:ext cx="2205323" cy="954107"/>
            </a:xfrm>
            <a:prstGeom prst="rect">
              <a:avLst/>
            </a:prstGeom>
            <a:noFill/>
          </p:spPr>
          <p:txBody>
            <a:bodyPr wrap="square" rtlCol="0">
              <a:spAutoFit/>
            </a:bodyPr>
            <a:lstStyle/>
            <a:p>
              <a:pPr algn="ctr"/>
              <a:r>
                <a:rPr lang="fr-FR" sz="2400" b="1" dirty="0">
                  <a:solidFill>
                    <a:srgbClr val="DA002F"/>
                  </a:solidFill>
                  <a:latin typeface="Arial" panose="020B0604020202020204" pitchFamily="34" charset="0"/>
                  <a:cs typeface="Arial" panose="020B0604020202020204" pitchFamily="34" charset="0"/>
                </a:rPr>
                <a:t>150 000</a:t>
              </a:r>
            </a:p>
            <a:p>
              <a:pPr algn="ctr"/>
              <a:r>
                <a:rPr lang="fr-FR" sz="1600" dirty="0">
                  <a:solidFill>
                    <a:schemeClr val="bg1"/>
                  </a:solidFill>
                  <a:latin typeface="Arial" panose="020B0604020202020204" pitchFamily="34" charset="0"/>
                  <a:cs typeface="Arial" panose="020B0604020202020204" pitchFamily="34" charset="0"/>
                </a:rPr>
                <a:t>enfants signalés en danger</a:t>
              </a:r>
            </a:p>
          </p:txBody>
        </p:sp>
        <p:sp>
          <p:nvSpPr>
            <p:cNvPr id="38" name="ZoneTexte 37"/>
            <p:cNvSpPr txBox="1"/>
            <p:nvPr/>
          </p:nvSpPr>
          <p:spPr>
            <a:xfrm>
              <a:off x="1297014" y="5548559"/>
              <a:ext cx="2205323" cy="1200329"/>
            </a:xfrm>
            <a:prstGeom prst="rect">
              <a:avLst/>
            </a:prstGeom>
            <a:noFill/>
          </p:spPr>
          <p:txBody>
            <a:bodyPr wrap="square" rtlCol="0">
              <a:spAutoFit/>
            </a:bodyPr>
            <a:lstStyle/>
            <a:p>
              <a:pPr algn="ctr"/>
              <a:r>
                <a:rPr lang="fr-FR" sz="2400" b="1" dirty="0">
                  <a:solidFill>
                    <a:srgbClr val="DA002F"/>
                  </a:solidFill>
                  <a:latin typeface="Arial" panose="020B0604020202020204" pitchFamily="34" charset="0"/>
                  <a:cs typeface="Arial" panose="020B0604020202020204" pitchFamily="34" charset="0"/>
                </a:rPr>
                <a:t>100 000</a:t>
              </a:r>
            </a:p>
            <a:p>
              <a:pPr algn="ctr"/>
              <a:r>
                <a:rPr lang="fr-FR" sz="1600" dirty="0">
                  <a:solidFill>
                    <a:schemeClr val="bg1"/>
                  </a:solidFill>
                  <a:latin typeface="Arial" panose="020B0604020202020204" pitchFamily="34" charset="0"/>
                  <a:cs typeface="Arial" panose="020B0604020202020204" pitchFamily="34" charset="0"/>
                </a:rPr>
                <a:t>jeunes  sortant du système scolaire sans qualification</a:t>
              </a:r>
            </a:p>
          </p:txBody>
        </p:sp>
      </p:grpSp>
      <p:sp>
        <p:nvSpPr>
          <p:cNvPr id="25" name="Rectangle 24">
            <a:extLst>
              <a:ext uri="{FF2B5EF4-FFF2-40B4-BE49-F238E27FC236}">
                <a16:creationId xmlns:a16="http://schemas.microsoft.com/office/drawing/2014/main" id="{C7F49A13-B0C8-C047-9419-79ABB2FFE745}"/>
              </a:ext>
            </a:extLst>
          </p:cNvPr>
          <p:cNvSpPr/>
          <p:nvPr/>
        </p:nvSpPr>
        <p:spPr>
          <a:xfrm>
            <a:off x="3224225" y="3245961"/>
            <a:ext cx="4076502" cy="526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800" b="1" dirty="0">
                <a:solidFill>
                  <a:srgbClr val="A7C5C8"/>
                </a:solidFill>
                <a:latin typeface="Arial" panose="020B0604020202020204" pitchFamily="34" charset="0"/>
                <a:ea typeface="Open Sans Extrabold" panose="020B0606030504020204" pitchFamily="34" charset="0"/>
                <a:cs typeface="Arial" panose="020B0604020202020204" pitchFamily="34" charset="0"/>
              </a:rPr>
              <a:t>Notre </a:t>
            </a:r>
          </a:p>
          <a:p>
            <a:r>
              <a:rPr lang="fr-FR" sz="2800" b="1" dirty="0">
                <a:solidFill>
                  <a:srgbClr val="A7C5C8"/>
                </a:solidFill>
                <a:latin typeface="Arial" panose="020B0604020202020204" pitchFamily="34" charset="0"/>
                <a:ea typeface="Open Sans Extrabold" panose="020B0606030504020204" pitchFamily="34" charset="0"/>
                <a:cs typeface="Arial" panose="020B0604020202020204" pitchFamily="34" charset="0"/>
              </a:rPr>
              <a:t>engagement</a:t>
            </a:r>
          </a:p>
        </p:txBody>
      </p:sp>
      <p:sp>
        <p:nvSpPr>
          <p:cNvPr id="28" name="Rectangle 27">
            <a:extLst>
              <a:ext uri="{FF2B5EF4-FFF2-40B4-BE49-F238E27FC236}">
                <a16:creationId xmlns:a16="http://schemas.microsoft.com/office/drawing/2014/main" id="{2AB14A16-0AFF-BD49-83F1-1E4FCD978887}"/>
              </a:ext>
            </a:extLst>
          </p:cNvPr>
          <p:cNvSpPr/>
          <p:nvPr/>
        </p:nvSpPr>
        <p:spPr>
          <a:xfrm>
            <a:off x="3224225" y="4619597"/>
            <a:ext cx="2336800" cy="10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lvl="0" indent="-171450">
              <a:buFont typeface="Courier New" panose="02070309020205020404" pitchFamily="49" charset="0"/>
              <a:buChar char="o"/>
            </a:pPr>
            <a:r>
              <a:rPr lang="fr-FR" altLang="fr-FR" sz="1200" b="1" dirty="0">
                <a:solidFill>
                  <a:srgbClr val="DA002F"/>
                </a:solidFill>
                <a:latin typeface="Arial" panose="020B0604020202020204" pitchFamily="34" charset="0"/>
                <a:cs typeface="Arial" panose="020B0604020202020204" pitchFamily="34" charset="0"/>
              </a:rPr>
              <a:t>Accueillir</a:t>
            </a:r>
            <a:endParaRPr lang="fr-FR" sz="1200" dirty="0">
              <a:solidFill>
                <a:srgbClr val="DA002F"/>
              </a:solidFill>
              <a:latin typeface="Arial" panose="020B0604020202020204" pitchFamily="34" charset="0"/>
              <a:cs typeface="Arial" panose="020B0604020202020204" pitchFamily="34" charset="0"/>
            </a:endParaRPr>
          </a:p>
          <a:p>
            <a:pPr marL="171450" lvl="0" indent="-171450">
              <a:buFont typeface="Courier New" panose="02070309020205020404" pitchFamily="49" charset="0"/>
              <a:buChar char="o"/>
            </a:pPr>
            <a:r>
              <a:rPr lang="fr-FR" altLang="fr-FR" sz="1200" b="1" dirty="0">
                <a:solidFill>
                  <a:srgbClr val="DA002F"/>
                </a:solidFill>
                <a:latin typeface="Arial" panose="020B0604020202020204" pitchFamily="34" charset="0"/>
                <a:cs typeface="Arial" panose="020B0604020202020204" pitchFamily="34" charset="0"/>
              </a:rPr>
              <a:t>Eduquer</a:t>
            </a:r>
            <a:endParaRPr lang="fr-FR" sz="1200" dirty="0">
              <a:solidFill>
                <a:srgbClr val="DA002F"/>
              </a:solidFill>
              <a:latin typeface="Arial" panose="020B0604020202020204" pitchFamily="34" charset="0"/>
              <a:cs typeface="Arial" panose="020B0604020202020204" pitchFamily="34" charset="0"/>
            </a:endParaRPr>
          </a:p>
          <a:p>
            <a:pPr marL="171450" lvl="0" indent="-171450">
              <a:buFont typeface="Courier New" panose="02070309020205020404" pitchFamily="49" charset="0"/>
              <a:buChar char="o"/>
            </a:pPr>
            <a:r>
              <a:rPr lang="fr-FR" altLang="fr-FR" sz="1200" b="1" dirty="0">
                <a:solidFill>
                  <a:srgbClr val="DA002F"/>
                </a:solidFill>
                <a:latin typeface="Arial" panose="020B0604020202020204" pitchFamily="34" charset="0"/>
                <a:cs typeface="Arial" panose="020B0604020202020204" pitchFamily="34" charset="0"/>
              </a:rPr>
              <a:t>Former</a:t>
            </a:r>
            <a:endParaRPr lang="fr-FR" sz="1200" dirty="0">
              <a:solidFill>
                <a:srgbClr val="DA002F"/>
              </a:solidFill>
              <a:latin typeface="Arial" panose="020B0604020202020204" pitchFamily="34" charset="0"/>
              <a:cs typeface="Arial" panose="020B0604020202020204" pitchFamily="34" charset="0"/>
            </a:endParaRPr>
          </a:p>
          <a:p>
            <a:pPr marL="171450" lvl="0" indent="-171450">
              <a:buFont typeface="Courier New" panose="02070309020205020404" pitchFamily="49" charset="0"/>
              <a:buChar char="o"/>
            </a:pPr>
            <a:r>
              <a:rPr lang="fr-FR" altLang="fr-FR" sz="1200" b="1" dirty="0">
                <a:solidFill>
                  <a:srgbClr val="DA002F"/>
                </a:solidFill>
                <a:latin typeface="Arial" panose="020B0604020202020204" pitchFamily="34" charset="0"/>
                <a:cs typeface="Arial" panose="020B0604020202020204" pitchFamily="34" charset="0"/>
              </a:rPr>
              <a:t>Insérer</a:t>
            </a:r>
            <a:r>
              <a:rPr lang="fr-FR" altLang="fr-FR" sz="1200" dirty="0">
                <a:solidFill>
                  <a:srgbClr val="DA002F"/>
                </a:solidFill>
                <a:latin typeface="Arial" panose="020B0604020202020204" pitchFamily="34" charset="0"/>
                <a:cs typeface="Arial" panose="020B0604020202020204" pitchFamily="34" charset="0"/>
              </a:rPr>
              <a:t> </a:t>
            </a:r>
            <a:endParaRPr lang="fr-FR" altLang="fr-FR" sz="1200" dirty="0" smtClean="0">
              <a:solidFill>
                <a:srgbClr val="DA002F"/>
              </a:solidFill>
              <a:latin typeface="Arial" panose="020B0604020202020204" pitchFamily="34" charset="0"/>
              <a:cs typeface="Arial" panose="020B0604020202020204" pitchFamily="34" charset="0"/>
            </a:endParaRPr>
          </a:p>
          <a:p>
            <a:pPr marL="171450" lvl="0" indent="-171450">
              <a:buFont typeface="Courier New" panose="02070309020205020404" pitchFamily="49" charset="0"/>
              <a:buChar char="o"/>
            </a:pPr>
            <a:r>
              <a:rPr lang="fr-FR" sz="1200" b="1" dirty="0" smtClean="0">
                <a:solidFill>
                  <a:srgbClr val="DA002F"/>
                </a:solidFill>
                <a:latin typeface="Arial" panose="020B0604020202020204" pitchFamily="34" charset="0"/>
                <a:cs typeface="Arial" panose="020B0604020202020204" pitchFamily="34" charset="0"/>
              </a:rPr>
              <a:t>Aimer</a:t>
            </a:r>
            <a:endParaRPr lang="fr-FR" sz="1200" b="1" dirty="0">
              <a:solidFill>
                <a:srgbClr val="DA002F"/>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BEF85D04-E04F-9942-AC98-A9EAED9AA5C2}"/>
              </a:ext>
            </a:extLst>
          </p:cNvPr>
          <p:cNvSpPr/>
          <p:nvPr/>
        </p:nvSpPr>
        <p:spPr>
          <a:xfrm>
            <a:off x="5865608" y="3340455"/>
            <a:ext cx="3392291" cy="444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800" b="1" dirty="0">
                <a:solidFill>
                  <a:srgbClr val="A7C5C8"/>
                </a:solidFill>
                <a:latin typeface="Arial" panose="020B0604020202020204" pitchFamily="34" charset="0"/>
                <a:ea typeface="Open Sans Extrabold" panose="020B0606030504020204" pitchFamily="34" charset="0"/>
                <a:cs typeface="Arial" panose="020B0604020202020204" pitchFamily="34" charset="0"/>
              </a:rPr>
              <a:t>Nos </a:t>
            </a:r>
          </a:p>
          <a:p>
            <a:r>
              <a:rPr lang="fr-FR" sz="2800" b="1" dirty="0">
                <a:solidFill>
                  <a:srgbClr val="A7C5C8"/>
                </a:solidFill>
                <a:latin typeface="Arial" panose="020B0604020202020204" pitchFamily="34" charset="0"/>
                <a:ea typeface="Open Sans Extrabold" panose="020B0606030504020204" pitchFamily="34" charset="0"/>
                <a:cs typeface="Arial" panose="020B0604020202020204" pitchFamily="34" charset="0"/>
              </a:rPr>
              <a:t>orientations</a:t>
            </a:r>
          </a:p>
        </p:txBody>
      </p:sp>
      <p:sp>
        <p:nvSpPr>
          <p:cNvPr id="31" name="Rectangle 30">
            <a:extLst>
              <a:ext uri="{FF2B5EF4-FFF2-40B4-BE49-F238E27FC236}">
                <a16:creationId xmlns:a16="http://schemas.microsoft.com/office/drawing/2014/main" id="{1EB19409-122B-C849-BE84-C40F3DFD457D}"/>
              </a:ext>
            </a:extLst>
          </p:cNvPr>
          <p:cNvSpPr/>
          <p:nvPr/>
        </p:nvSpPr>
        <p:spPr>
          <a:xfrm>
            <a:off x="8487055" y="3574634"/>
            <a:ext cx="3412227" cy="444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800" b="1" dirty="0">
                <a:solidFill>
                  <a:srgbClr val="A7C5C8"/>
                </a:solidFill>
                <a:latin typeface="Arial" panose="020B0604020202020204" pitchFamily="34" charset="0"/>
                <a:ea typeface="Open Sans Extrabold" panose="020B0606030504020204" pitchFamily="34" charset="0"/>
                <a:cs typeface="Arial" panose="020B0604020202020204" pitchFamily="34" charset="0"/>
              </a:rPr>
              <a:t>Nos axes  </a:t>
            </a:r>
          </a:p>
          <a:p>
            <a:r>
              <a:rPr lang="fr-FR" sz="2800" b="1" dirty="0">
                <a:solidFill>
                  <a:srgbClr val="A7C5C8"/>
                </a:solidFill>
                <a:latin typeface="Arial" panose="020B0604020202020204" pitchFamily="34" charset="0"/>
                <a:ea typeface="Open Sans Extrabold" panose="020B0606030504020204" pitchFamily="34" charset="0"/>
                <a:cs typeface="Arial" panose="020B0604020202020204" pitchFamily="34" charset="0"/>
              </a:rPr>
              <a:t>d’interventions</a:t>
            </a:r>
          </a:p>
          <a:p>
            <a:endParaRPr lang="fr-FR" sz="2800" b="1" dirty="0">
              <a:solidFill>
                <a:srgbClr val="A7C5C8"/>
              </a:solidFill>
              <a:latin typeface="Arial" panose="020B0604020202020204" pitchFamily="34" charset="0"/>
              <a:ea typeface="Open Sans Extrabold" panose="020B0606030504020204" pitchFamily="34" charset="0"/>
              <a:cs typeface="Arial" panose="020B0604020202020204" pitchFamily="34" charset="0"/>
            </a:endParaRPr>
          </a:p>
        </p:txBody>
      </p:sp>
      <p:cxnSp>
        <p:nvCxnSpPr>
          <p:cNvPr id="32" name="Straight Connector 6"/>
          <p:cNvCxnSpPr>
            <a:cxnSpLocks/>
            <a:stCxn id="33" idx="6"/>
            <a:endCxn id="34" idx="2"/>
          </p:cNvCxnSpPr>
          <p:nvPr/>
        </p:nvCxnSpPr>
        <p:spPr>
          <a:xfrm>
            <a:off x="3726761" y="4266411"/>
            <a:ext cx="2138847" cy="0"/>
          </a:xfrm>
          <a:prstGeom prst="line">
            <a:avLst/>
          </a:prstGeom>
          <a:ln w="25400">
            <a:solidFill>
              <a:srgbClr val="A7C5C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Oval 35">
            <a:extLst>
              <a:ext uri="{FF2B5EF4-FFF2-40B4-BE49-F238E27FC236}">
                <a16:creationId xmlns:a16="http://schemas.microsoft.com/office/drawing/2014/main" id="{EB07663F-2417-DD43-8225-76BEED18C644}"/>
              </a:ext>
            </a:extLst>
          </p:cNvPr>
          <p:cNvSpPr/>
          <p:nvPr/>
        </p:nvSpPr>
        <p:spPr>
          <a:xfrm>
            <a:off x="3244161" y="4025111"/>
            <a:ext cx="482600" cy="482600"/>
          </a:xfrm>
          <a:prstGeom prst="ellipse">
            <a:avLst/>
          </a:prstGeom>
          <a:solidFill>
            <a:schemeClr val="bg1"/>
          </a:solidFill>
          <a:ln w="25400">
            <a:solidFill>
              <a:srgbClr val="A7C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A7C5C8"/>
                </a:solidFill>
              </a:rPr>
              <a:t>1</a:t>
            </a:r>
          </a:p>
        </p:txBody>
      </p:sp>
      <p:sp>
        <p:nvSpPr>
          <p:cNvPr id="34" name="Oval 37">
            <a:extLst>
              <a:ext uri="{FF2B5EF4-FFF2-40B4-BE49-F238E27FC236}">
                <a16:creationId xmlns:a16="http://schemas.microsoft.com/office/drawing/2014/main" id="{D4E71288-A1C3-C547-80C0-7EE87CBDD376}"/>
              </a:ext>
            </a:extLst>
          </p:cNvPr>
          <p:cNvSpPr/>
          <p:nvPr/>
        </p:nvSpPr>
        <p:spPr>
          <a:xfrm>
            <a:off x="5865608" y="4025111"/>
            <a:ext cx="482600" cy="482600"/>
          </a:xfrm>
          <a:prstGeom prst="ellipse">
            <a:avLst/>
          </a:prstGeom>
          <a:solidFill>
            <a:schemeClr val="bg1"/>
          </a:solidFill>
          <a:ln w="25400">
            <a:solidFill>
              <a:srgbClr val="A7C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A7C5C8"/>
                </a:solidFill>
              </a:rPr>
              <a:t>2</a:t>
            </a:r>
          </a:p>
        </p:txBody>
      </p:sp>
      <p:sp>
        <p:nvSpPr>
          <p:cNvPr id="35" name="Oval 38">
            <a:extLst>
              <a:ext uri="{FF2B5EF4-FFF2-40B4-BE49-F238E27FC236}">
                <a16:creationId xmlns:a16="http://schemas.microsoft.com/office/drawing/2014/main" id="{3B61B9BA-F33C-9542-8815-E0C0A5ACF323}"/>
              </a:ext>
            </a:extLst>
          </p:cNvPr>
          <p:cNvSpPr/>
          <p:nvPr/>
        </p:nvSpPr>
        <p:spPr>
          <a:xfrm>
            <a:off x="8487055" y="4025111"/>
            <a:ext cx="482600" cy="482600"/>
          </a:xfrm>
          <a:prstGeom prst="ellipse">
            <a:avLst/>
          </a:prstGeom>
          <a:solidFill>
            <a:schemeClr val="bg1"/>
          </a:solidFill>
          <a:ln w="25400">
            <a:solidFill>
              <a:srgbClr val="A7C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A7C5C8"/>
                </a:solidFill>
              </a:rPr>
              <a:t>3</a:t>
            </a:r>
          </a:p>
        </p:txBody>
      </p:sp>
      <p:cxnSp>
        <p:nvCxnSpPr>
          <p:cNvPr id="39" name="Straight Connector 52">
            <a:extLst>
              <a:ext uri="{FF2B5EF4-FFF2-40B4-BE49-F238E27FC236}">
                <a16:creationId xmlns:a16="http://schemas.microsoft.com/office/drawing/2014/main" id="{57BC9036-DD70-9141-A4CA-18FA092A1CA9}"/>
              </a:ext>
            </a:extLst>
          </p:cNvPr>
          <p:cNvCxnSpPr>
            <a:cxnSpLocks/>
            <a:stCxn id="34" idx="6"/>
            <a:endCxn id="35" idx="2"/>
          </p:cNvCxnSpPr>
          <p:nvPr/>
        </p:nvCxnSpPr>
        <p:spPr>
          <a:xfrm>
            <a:off x="6348208" y="4266411"/>
            <a:ext cx="2138847" cy="0"/>
          </a:xfrm>
          <a:prstGeom prst="line">
            <a:avLst/>
          </a:prstGeom>
          <a:ln w="25400">
            <a:solidFill>
              <a:srgbClr val="A7C5C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53">
            <a:extLst>
              <a:ext uri="{FF2B5EF4-FFF2-40B4-BE49-F238E27FC236}">
                <a16:creationId xmlns:a16="http://schemas.microsoft.com/office/drawing/2014/main" id="{5D2BDEED-1CE5-CD4B-9A66-441320A68550}"/>
              </a:ext>
            </a:extLst>
          </p:cNvPr>
          <p:cNvCxnSpPr>
            <a:cxnSpLocks/>
          </p:cNvCxnSpPr>
          <p:nvPr/>
        </p:nvCxnSpPr>
        <p:spPr>
          <a:xfrm>
            <a:off x="8969655" y="4266411"/>
            <a:ext cx="2603926" cy="0"/>
          </a:xfrm>
          <a:prstGeom prst="line">
            <a:avLst/>
          </a:prstGeom>
          <a:ln w="25400">
            <a:solidFill>
              <a:srgbClr val="A7C5C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A2184B3C-6019-494A-995B-6A532FE6E063}"/>
              </a:ext>
            </a:extLst>
          </p:cNvPr>
          <p:cNvSpPr/>
          <p:nvPr/>
        </p:nvSpPr>
        <p:spPr>
          <a:xfrm>
            <a:off x="5865608" y="4578957"/>
            <a:ext cx="2784964" cy="52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lvl="0" indent="-171450">
              <a:buFont typeface="Courier New" panose="02070309020205020404" pitchFamily="49" charset="0"/>
              <a:buChar char="o"/>
            </a:pPr>
            <a:r>
              <a:rPr lang="fr-FR" altLang="fr-FR" sz="1200" b="1" dirty="0">
                <a:solidFill>
                  <a:srgbClr val="DA002F"/>
                </a:solidFill>
                <a:latin typeface="Arial" panose="020B0604020202020204" pitchFamily="34" charset="0"/>
                <a:cs typeface="Arial" panose="020B0604020202020204" pitchFamily="34" charset="0"/>
              </a:rPr>
              <a:t>Accompagner</a:t>
            </a:r>
            <a:r>
              <a:rPr lang="fr-FR" altLang="fr-FR" sz="1200" dirty="0">
                <a:solidFill>
                  <a:srgbClr val="7C9396"/>
                </a:solidFill>
                <a:latin typeface="Arial" panose="020B0604020202020204" pitchFamily="34" charset="0"/>
                <a:cs typeface="Arial" panose="020B0604020202020204" pitchFamily="34" charset="0"/>
              </a:rPr>
              <a:t> </a:t>
            </a:r>
            <a:r>
              <a:rPr lang="fr-FR" altLang="fr-FR" sz="1200" dirty="0">
                <a:solidFill>
                  <a:schemeClr val="tx1"/>
                </a:solidFill>
                <a:latin typeface="Arial" panose="020B0604020202020204" pitchFamily="34" charset="0"/>
                <a:cs typeface="Arial" panose="020B0604020202020204" pitchFamily="34" charset="0"/>
              </a:rPr>
              <a:t>chaque jeune </a:t>
            </a:r>
          </a:p>
          <a:p>
            <a:pPr lvl="0"/>
            <a:r>
              <a:rPr lang="fr-FR" altLang="fr-FR" sz="1200" dirty="0">
                <a:solidFill>
                  <a:schemeClr val="tx1"/>
                </a:solidFill>
                <a:latin typeface="Arial" panose="020B0604020202020204" pitchFamily="34" charset="0"/>
                <a:cs typeface="Arial" panose="020B0604020202020204" pitchFamily="34" charset="0"/>
              </a:rPr>
              <a:t>dans un parcours personnalisé</a:t>
            </a:r>
            <a:endParaRPr lang="fr-FR" sz="1200" dirty="0">
              <a:solidFill>
                <a:schemeClr val="tx1"/>
              </a:solidFill>
              <a:latin typeface="Arial" panose="020B0604020202020204" pitchFamily="34" charset="0"/>
              <a:cs typeface="Arial" panose="020B0604020202020204" pitchFamily="34" charset="0"/>
            </a:endParaRPr>
          </a:p>
          <a:p>
            <a:pPr marL="171450" lvl="0" indent="-171450">
              <a:buFont typeface="Courier New" panose="02070309020205020404" pitchFamily="49" charset="0"/>
              <a:buChar char="o"/>
            </a:pPr>
            <a:r>
              <a:rPr lang="fr-FR" altLang="fr-FR" sz="1200" b="1" dirty="0">
                <a:solidFill>
                  <a:srgbClr val="DA002F"/>
                </a:solidFill>
                <a:latin typeface="Arial" panose="020B0604020202020204" pitchFamily="34" charset="0"/>
                <a:cs typeface="Arial" panose="020B0604020202020204" pitchFamily="34" charset="0"/>
              </a:rPr>
              <a:t>L’aider</a:t>
            </a:r>
            <a:r>
              <a:rPr lang="fr-FR" altLang="fr-FR" sz="1200" dirty="0">
                <a:solidFill>
                  <a:srgbClr val="7C9396"/>
                </a:solidFill>
                <a:latin typeface="Arial" panose="020B0604020202020204" pitchFamily="34" charset="0"/>
                <a:cs typeface="Arial" panose="020B0604020202020204" pitchFamily="34" charset="0"/>
              </a:rPr>
              <a:t> </a:t>
            </a:r>
            <a:r>
              <a:rPr lang="fr-FR" altLang="fr-FR" sz="1200" dirty="0">
                <a:solidFill>
                  <a:schemeClr val="tx1"/>
                </a:solidFill>
                <a:latin typeface="Arial" panose="020B0604020202020204" pitchFamily="34" charset="0"/>
                <a:cs typeface="Arial" panose="020B0604020202020204" pitchFamily="34" charset="0"/>
              </a:rPr>
              <a:t>à trouver ses repères</a:t>
            </a:r>
          </a:p>
        </p:txBody>
      </p:sp>
      <p:sp>
        <p:nvSpPr>
          <p:cNvPr id="42" name="Rectangle 41">
            <a:extLst>
              <a:ext uri="{FF2B5EF4-FFF2-40B4-BE49-F238E27FC236}">
                <a16:creationId xmlns:a16="http://schemas.microsoft.com/office/drawing/2014/main" id="{8113A8C9-EF28-E746-B8D2-6E86AB942D0E}"/>
              </a:ext>
            </a:extLst>
          </p:cNvPr>
          <p:cNvSpPr/>
          <p:nvPr/>
        </p:nvSpPr>
        <p:spPr>
          <a:xfrm>
            <a:off x="8474095" y="4548477"/>
            <a:ext cx="3073278" cy="1699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lvl="0" indent="-171450">
              <a:buFont typeface="Courier New" panose="02070309020205020404" pitchFamily="49" charset="0"/>
              <a:buChar char="o"/>
              <a:defRPr/>
            </a:pPr>
            <a:r>
              <a:rPr lang="fr-FR" altLang="fr-FR" sz="1200" b="1" dirty="0">
                <a:solidFill>
                  <a:srgbClr val="DA002F"/>
                </a:solidFill>
                <a:latin typeface="Arial" panose="020B0604020202020204" pitchFamily="34" charset="0"/>
                <a:cs typeface="Arial" panose="020B0604020202020204" pitchFamily="34" charset="0"/>
              </a:rPr>
              <a:t> L’insertion </a:t>
            </a:r>
            <a:r>
              <a:rPr lang="fr-FR" altLang="fr-FR" sz="1200" dirty="0">
                <a:solidFill>
                  <a:schemeClr val="tx1"/>
                </a:solidFill>
                <a:latin typeface="Arial" panose="020B0604020202020204" pitchFamily="34" charset="0"/>
                <a:cs typeface="Arial" panose="020B0604020202020204" pitchFamily="34" charset="0"/>
              </a:rPr>
              <a:t>: accompagner le jeune vers le premier emploi</a:t>
            </a:r>
            <a:endParaRPr lang="fr-FR" sz="1200" dirty="0">
              <a:solidFill>
                <a:schemeClr val="tx1"/>
              </a:solidFill>
              <a:latin typeface="Arial" panose="020B0604020202020204" pitchFamily="34" charset="0"/>
              <a:cs typeface="Arial" panose="020B0604020202020204" pitchFamily="34" charset="0"/>
            </a:endParaRPr>
          </a:p>
          <a:p>
            <a:pPr marL="171450" lvl="0" indent="-171450">
              <a:buFont typeface="Courier New" panose="02070309020205020404" pitchFamily="49" charset="0"/>
              <a:buChar char="o"/>
              <a:defRPr/>
            </a:pPr>
            <a:r>
              <a:rPr lang="fr-FR" altLang="fr-FR" sz="1200" dirty="0">
                <a:solidFill>
                  <a:srgbClr val="C00000"/>
                </a:solidFill>
                <a:latin typeface="Arial" panose="020B0604020202020204" pitchFamily="34" charset="0"/>
                <a:cs typeface="Arial" panose="020B0604020202020204" pitchFamily="34" charset="0"/>
              </a:rPr>
              <a:t> </a:t>
            </a:r>
            <a:r>
              <a:rPr lang="fr-FR" altLang="fr-FR" sz="1200" b="1" dirty="0">
                <a:solidFill>
                  <a:srgbClr val="DA002F"/>
                </a:solidFill>
                <a:latin typeface="Arial" panose="020B0604020202020204" pitchFamily="34" charset="0"/>
                <a:cs typeface="Arial" panose="020B0604020202020204" pitchFamily="34" charset="0"/>
              </a:rPr>
              <a:t>L’éducation</a:t>
            </a:r>
            <a:r>
              <a:rPr lang="fr-FR" altLang="fr-FR" sz="1200" b="1" dirty="0">
                <a:solidFill>
                  <a:srgbClr val="C00000"/>
                </a:solidFill>
                <a:latin typeface="Arial" panose="020B0604020202020204" pitchFamily="34" charset="0"/>
                <a:cs typeface="Arial" panose="020B0604020202020204" pitchFamily="34" charset="0"/>
              </a:rPr>
              <a:t> </a:t>
            </a:r>
            <a:r>
              <a:rPr lang="fr-FR" altLang="fr-FR" sz="1200" dirty="0">
                <a:solidFill>
                  <a:schemeClr val="tx1"/>
                </a:solidFill>
                <a:latin typeface="Arial" panose="020B0604020202020204" pitchFamily="34" charset="0"/>
                <a:cs typeface="Arial" panose="020B0604020202020204" pitchFamily="34" charset="0"/>
              </a:rPr>
              <a:t>: lutter contre le décrochage scolaire grâce à l’innovation pédagogique</a:t>
            </a:r>
            <a:endParaRPr lang="fr-FR" sz="1200" dirty="0">
              <a:solidFill>
                <a:schemeClr val="tx1"/>
              </a:solidFill>
              <a:latin typeface="Arial" panose="020B0604020202020204" pitchFamily="34" charset="0"/>
              <a:cs typeface="Arial" panose="020B0604020202020204" pitchFamily="34" charset="0"/>
            </a:endParaRPr>
          </a:p>
          <a:p>
            <a:pPr marL="171450" lvl="0" indent="-171450">
              <a:buFont typeface="Courier New" panose="02070309020205020404" pitchFamily="49" charset="0"/>
              <a:buChar char="o"/>
              <a:defRPr/>
            </a:pPr>
            <a:r>
              <a:rPr lang="fr-FR" altLang="fr-FR" sz="1200" dirty="0">
                <a:solidFill>
                  <a:srgbClr val="7C9396"/>
                </a:solidFill>
                <a:latin typeface="Arial" panose="020B0604020202020204" pitchFamily="34" charset="0"/>
                <a:cs typeface="Arial" panose="020B0604020202020204" pitchFamily="34" charset="0"/>
              </a:rPr>
              <a:t> </a:t>
            </a:r>
            <a:r>
              <a:rPr lang="fr-FR" altLang="fr-FR" sz="1200" b="1" dirty="0">
                <a:solidFill>
                  <a:srgbClr val="DA002F"/>
                </a:solidFill>
                <a:latin typeface="Arial" panose="020B0604020202020204" pitchFamily="34" charset="0"/>
                <a:cs typeface="Arial" panose="020B0604020202020204" pitchFamily="34" charset="0"/>
              </a:rPr>
              <a:t>La prévention </a:t>
            </a:r>
            <a:r>
              <a:rPr lang="fr-FR" altLang="fr-FR" sz="1200" dirty="0">
                <a:solidFill>
                  <a:schemeClr val="tx1"/>
                </a:solidFill>
                <a:latin typeface="Arial" panose="020B0604020202020204" pitchFamily="34" charset="0"/>
                <a:cs typeface="Arial" panose="020B0604020202020204" pitchFamily="34" charset="0"/>
              </a:rPr>
              <a:t>: soutenir les parents dans leur responsabilité parentale par des actions de médiation</a:t>
            </a:r>
            <a:endParaRPr lang="fr-FR" sz="1200" dirty="0">
              <a:solidFill>
                <a:schemeClr val="tx1"/>
              </a:solidFill>
              <a:latin typeface="Arial" panose="020B0604020202020204" pitchFamily="34" charset="0"/>
              <a:cs typeface="Arial" panose="020B0604020202020204" pitchFamily="34" charset="0"/>
            </a:endParaRPr>
          </a:p>
          <a:p>
            <a:pPr marL="171450" lvl="0" indent="-171450">
              <a:buFont typeface="Courier New" panose="02070309020205020404" pitchFamily="49" charset="0"/>
              <a:buChar char="o"/>
              <a:defRPr/>
            </a:pPr>
            <a:r>
              <a:rPr lang="fr-FR" altLang="fr-FR" sz="1200" dirty="0">
                <a:solidFill>
                  <a:srgbClr val="C00000"/>
                </a:solidFill>
                <a:latin typeface="Arial" panose="020B0604020202020204" pitchFamily="34" charset="0"/>
                <a:cs typeface="Arial" panose="020B0604020202020204" pitchFamily="34" charset="0"/>
              </a:rPr>
              <a:t> </a:t>
            </a:r>
            <a:r>
              <a:rPr lang="fr-FR" altLang="fr-FR" sz="1200" b="1" dirty="0">
                <a:solidFill>
                  <a:srgbClr val="DA002F"/>
                </a:solidFill>
                <a:latin typeface="Arial" panose="020B0604020202020204" pitchFamily="34" charset="0"/>
                <a:cs typeface="Arial" panose="020B0604020202020204" pitchFamily="34" charset="0"/>
              </a:rPr>
              <a:t>La protection de l’enfance</a:t>
            </a:r>
            <a:endParaRPr lang="fr-FR" sz="1200" b="1" dirty="0">
              <a:solidFill>
                <a:srgbClr val="DA00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160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5872" y="482336"/>
            <a:ext cx="8219203" cy="1325563"/>
          </a:xfrm>
        </p:spPr>
        <p:txBody>
          <a:bodyPr>
            <a:normAutofit/>
          </a:bodyPr>
          <a:lstStyle/>
          <a:p>
            <a:r>
              <a:rPr lang="fr-FR" dirty="0"/>
              <a:t>NOTRE DÉPLOIEMENT </a:t>
            </a:r>
            <a:br>
              <a:rPr lang="fr-FR" dirty="0"/>
            </a:br>
            <a:r>
              <a:rPr lang="fr-FR" dirty="0"/>
              <a:t>ET NOS BÉNÉFICIAIRES</a:t>
            </a:r>
            <a:endParaRPr lang="fr-FR" sz="2000" b="0" dirty="0"/>
          </a:p>
        </p:txBody>
      </p:sp>
      <p:sp>
        <p:nvSpPr>
          <p:cNvPr id="4" name="Espace réservé du numéro de diapositive 3"/>
          <p:cNvSpPr>
            <a:spLocks noGrp="1"/>
          </p:cNvSpPr>
          <p:nvPr>
            <p:ph type="sldNum" sz="quarter" idx="12"/>
          </p:nvPr>
        </p:nvSpPr>
        <p:spPr/>
        <p:txBody>
          <a:bodyPr/>
          <a:lstStyle/>
          <a:p>
            <a:r>
              <a:rPr lang="fr-FR" dirty="0"/>
              <a:t>2</a:t>
            </a:r>
          </a:p>
        </p:txBody>
      </p:sp>
      <p:cxnSp>
        <p:nvCxnSpPr>
          <p:cNvPr id="56" name="Straight Connector 9"/>
          <p:cNvCxnSpPr>
            <a:stCxn id="40" idx="6"/>
            <a:endCxn id="57" idx="1"/>
          </p:cNvCxnSpPr>
          <p:nvPr/>
        </p:nvCxnSpPr>
        <p:spPr>
          <a:xfrm flipV="1">
            <a:off x="6204752" y="6199240"/>
            <a:ext cx="296465" cy="2422"/>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1" name="Groupe 50"/>
          <p:cNvGrpSpPr/>
          <p:nvPr/>
        </p:nvGrpSpPr>
        <p:grpSpPr>
          <a:xfrm>
            <a:off x="1288134" y="2527189"/>
            <a:ext cx="9745214" cy="4267098"/>
            <a:chOff x="1288134" y="2412893"/>
            <a:chExt cx="9745214" cy="4267098"/>
          </a:xfrm>
        </p:grpSpPr>
        <p:grpSp>
          <p:nvGrpSpPr>
            <p:cNvPr id="52" name="Groupe 51"/>
            <p:cNvGrpSpPr/>
            <p:nvPr/>
          </p:nvGrpSpPr>
          <p:grpSpPr>
            <a:xfrm>
              <a:off x="1288134" y="2412893"/>
              <a:ext cx="9745214" cy="3901864"/>
              <a:chOff x="218758" y="1568030"/>
              <a:chExt cx="11693155" cy="4137647"/>
            </a:xfrm>
          </p:grpSpPr>
          <p:sp>
            <p:nvSpPr>
              <p:cNvPr id="7" name="Rounded Rectangle 28">
                <a:extLst>
                  <a:ext uri="{FF2B5EF4-FFF2-40B4-BE49-F238E27FC236}">
                    <a16:creationId xmlns:a16="http://schemas.microsoft.com/office/drawing/2014/main" id="{EB52917A-9CC0-AB41-B043-A148C7D1A9FC}"/>
                  </a:ext>
                </a:extLst>
              </p:cNvPr>
              <p:cNvSpPr/>
              <p:nvPr/>
            </p:nvSpPr>
            <p:spPr>
              <a:xfrm>
                <a:off x="231334" y="4109346"/>
                <a:ext cx="5427411" cy="1333984"/>
              </a:xfrm>
              <a:prstGeom prst="roundRect">
                <a:avLst>
                  <a:gd name="adj" fmla="val 50000"/>
                </a:avLst>
              </a:prstGeom>
              <a:solidFill>
                <a:srgbClr val="A7C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chemeClr val="tx1"/>
                  </a:solidFill>
                </a:endParaRPr>
              </a:p>
            </p:txBody>
          </p:sp>
          <p:cxnSp>
            <p:nvCxnSpPr>
              <p:cNvPr id="10" name="Straight Connector 3"/>
              <p:cNvCxnSpPr/>
              <p:nvPr/>
            </p:nvCxnSpPr>
            <p:spPr>
              <a:xfrm flipH="1">
                <a:off x="6072424" y="1568030"/>
                <a:ext cx="6923" cy="4137647"/>
              </a:xfrm>
              <a:prstGeom prst="line">
                <a:avLst/>
              </a:prstGeom>
              <a:ln w="25400">
                <a:solidFill>
                  <a:srgbClr val="C00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1" name="Oval 4"/>
              <p:cNvSpPr/>
              <p:nvPr/>
            </p:nvSpPr>
            <p:spPr>
              <a:xfrm>
                <a:off x="6033626" y="2264723"/>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12" name="Oval 5"/>
              <p:cNvSpPr/>
              <p:nvPr/>
            </p:nvSpPr>
            <p:spPr>
              <a:xfrm>
                <a:off x="6033625" y="3122709"/>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13" name="Oval 6"/>
              <p:cNvSpPr/>
              <p:nvPr/>
            </p:nvSpPr>
            <p:spPr>
              <a:xfrm>
                <a:off x="6031167" y="3899698"/>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cxnSp>
            <p:nvCxnSpPr>
              <p:cNvPr id="14" name="Straight Connector 7"/>
              <p:cNvCxnSpPr>
                <a:stCxn id="11" idx="6"/>
                <a:endCxn id="23" idx="1"/>
              </p:cNvCxnSpPr>
              <p:nvPr/>
            </p:nvCxnSpPr>
            <p:spPr>
              <a:xfrm>
                <a:off x="6125066" y="2310443"/>
                <a:ext cx="348802" cy="2"/>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8"/>
              <p:cNvCxnSpPr>
                <a:stCxn id="37" idx="3"/>
                <a:endCxn id="12" idx="2"/>
              </p:cNvCxnSpPr>
              <p:nvPr/>
            </p:nvCxnSpPr>
            <p:spPr>
              <a:xfrm>
                <a:off x="5656803" y="3168429"/>
                <a:ext cx="376822"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9"/>
              <p:cNvCxnSpPr>
                <a:stCxn id="13" idx="6"/>
                <a:endCxn id="30" idx="1"/>
              </p:cNvCxnSpPr>
              <p:nvPr/>
            </p:nvCxnSpPr>
            <p:spPr>
              <a:xfrm flipV="1">
                <a:off x="6122607" y="3944944"/>
                <a:ext cx="356989" cy="474"/>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Oval 10"/>
              <p:cNvSpPr/>
              <p:nvPr/>
            </p:nvSpPr>
            <p:spPr>
              <a:xfrm>
                <a:off x="6031167" y="4736136"/>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cxnSp>
            <p:nvCxnSpPr>
              <p:cNvPr id="18" name="Straight Connector 11"/>
              <p:cNvCxnSpPr>
                <a:stCxn id="7" idx="3"/>
                <a:endCxn id="17" idx="2"/>
              </p:cNvCxnSpPr>
              <p:nvPr/>
            </p:nvCxnSpPr>
            <p:spPr>
              <a:xfrm>
                <a:off x="5658745" y="4776339"/>
                <a:ext cx="372422" cy="551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Groupe 18"/>
              <p:cNvGrpSpPr/>
              <p:nvPr/>
            </p:nvGrpSpPr>
            <p:grpSpPr>
              <a:xfrm>
                <a:off x="6473868" y="1751188"/>
                <a:ext cx="5438045" cy="1118513"/>
                <a:chOff x="6473868" y="1575698"/>
                <a:chExt cx="5438045" cy="1118513"/>
              </a:xfrm>
              <a:solidFill>
                <a:srgbClr val="C8D1D2"/>
              </a:solidFill>
            </p:grpSpPr>
            <p:sp>
              <p:nvSpPr>
                <p:cNvPr id="23" name="Rounded Rectangle 16"/>
                <p:cNvSpPr/>
                <p:nvPr/>
              </p:nvSpPr>
              <p:spPr>
                <a:xfrm>
                  <a:off x="6473868" y="1575698"/>
                  <a:ext cx="5438045" cy="1118513"/>
                </a:xfrm>
                <a:prstGeom prst="roundRect">
                  <a:avLst>
                    <a:gd name="adj" fmla="val 50000"/>
                  </a:avLst>
                </a:prstGeom>
                <a:solidFill>
                  <a:srgbClr val="A7C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chemeClr val="bg2"/>
                    </a:solidFill>
                  </a:endParaRPr>
                </a:p>
              </p:txBody>
            </p:sp>
            <p:sp>
              <p:nvSpPr>
                <p:cNvPr id="22" name="Rectangle 21">
                  <a:extLst>
                    <a:ext uri="{FF2B5EF4-FFF2-40B4-BE49-F238E27FC236}">
                      <a16:creationId xmlns:a16="http://schemas.microsoft.com/office/drawing/2014/main" id="{B1F0E114-7008-4440-ADCB-594032785698}"/>
                    </a:ext>
                  </a:extLst>
                </p:cNvPr>
                <p:cNvSpPr/>
                <p:nvPr/>
              </p:nvSpPr>
              <p:spPr>
                <a:xfrm>
                  <a:off x="7096321" y="1872596"/>
                  <a:ext cx="4193137" cy="524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fontAlgn="base">
                    <a:spcBef>
                      <a:spcPct val="0"/>
                    </a:spcBef>
                    <a:spcAft>
                      <a:spcPts val="600"/>
                    </a:spcAft>
                    <a:buClr>
                      <a:srgbClr val="7C9396"/>
                    </a:buClr>
                    <a:buSzTx/>
                  </a:pPr>
                  <a:r>
                    <a:rPr lang="fr-FR" altLang="fr-FR" sz="1400" b="1" dirty="0">
                      <a:solidFill>
                        <a:srgbClr val="D2002D"/>
                      </a:solidFill>
                      <a:latin typeface="Arial" pitchFamily="34" charset="0"/>
                      <a:ea typeface="ＭＳ Ｐゴシック" pitchFamily="34" charset="-128"/>
                      <a:cs typeface="Arial" pitchFamily="34" charset="0"/>
                    </a:rPr>
                    <a:t>75% </a:t>
                  </a:r>
                  <a:r>
                    <a:rPr lang="fr-FR" altLang="fr-FR" sz="1400" dirty="0">
                      <a:solidFill>
                        <a:schemeClr val="tx1"/>
                      </a:solidFill>
                      <a:latin typeface="Arial" pitchFamily="34" charset="0"/>
                      <a:ea typeface="ＭＳ Ｐゴシック" pitchFamily="34" charset="-128"/>
                      <a:cs typeface="Arial" pitchFamily="34" charset="0"/>
                    </a:rPr>
                    <a:t>des jeunes nous sont confiés par leur famille et</a:t>
                  </a:r>
                  <a:r>
                    <a:rPr lang="fr-FR" altLang="fr-FR" sz="1400" b="1" dirty="0">
                      <a:solidFill>
                        <a:schemeClr val="tx1"/>
                      </a:solidFill>
                      <a:latin typeface="Arial" pitchFamily="34" charset="0"/>
                      <a:ea typeface="ＭＳ Ｐゴシック" pitchFamily="34" charset="-128"/>
                      <a:cs typeface="Arial" pitchFamily="34" charset="0"/>
                    </a:rPr>
                    <a:t> </a:t>
                  </a:r>
                  <a:r>
                    <a:rPr lang="fr-FR" altLang="fr-FR" sz="1400" b="1" dirty="0">
                      <a:solidFill>
                        <a:srgbClr val="D2002D"/>
                      </a:solidFill>
                      <a:latin typeface="Arial" pitchFamily="34" charset="0"/>
                      <a:ea typeface="ＭＳ Ｐゴシック" pitchFamily="34" charset="-128"/>
                      <a:cs typeface="Arial" pitchFamily="34" charset="0"/>
                    </a:rPr>
                    <a:t>25%</a:t>
                  </a:r>
                  <a:r>
                    <a:rPr lang="fr-FR" altLang="fr-FR" sz="1400" b="1" dirty="0">
                      <a:solidFill>
                        <a:schemeClr val="tx1"/>
                      </a:solidFill>
                      <a:latin typeface="Arial" pitchFamily="34" charset="0"/>
                      <a:ea typeface="ＭＳ Ｐゴシック" pitchFamily="34" charset="-128"/>
                      <a:cs typeface="Arial" pitchFamily="34" charset="0"/>
                    </a:rPr>
                    <a:t> </a:t>
                  </a:r>
                  <a:r>
                    <a:rPr lang="fr-FR" altLang="fr-FR" sz="1400" dirty="0">
                      <a:solidFill>
                        <a:schemeClr val="tx1"/>
                      </a:solidFill>
                      <a:latin typeface="Arial" pitchFamily="34" charset="0"/>
                      <a:ea typeface="ＭＳ Ｐゴシック" pitchFamily="34" charset="-128"/>
                      <a:cs typeface="Arial" pitchFamily="34" charset="0"/>
                    </a:rPr>
                    <a:t>d’entre eux par l’</a:t>
                  </a:r>
                  <a:r>
                    <a:rPr lang="fr-FR" altLang="fr-FR" sz="1400" b="1" dirty="0">
                      <a:solidFill>
                        <a:srgbClr val="D2002D"/>
                      </a:solidFill>
                      <a:latin typeface="Arial" pitchFamily="34" charset="0"/>
                      <a:ea typeface="ＭＳ Ｐゴシック" pitchFamily="34" charset="-128"/>
                      <a:cs typeface="Arial" pitchFamily="34" charset="0"/>
                    </a:rPr>
                    <a:t>Aide Sociale à l’Enfance</a:t>
                  </a:r>
                  <a:r>
                    <a:rPr lang="fr-FR" altLang="fr-FR" sz="1400" b="1" dirty="0">
                      <a:solidFill>
                        <a:schemeClr val="tx1"/>
                      </a:solidFill>
                      <a:latin typeface="Arial" pitchFamily="34" charset="0"/>
                      <a:ea typeface="ＭＳ Ｐゴシック" pitchFamily="34" charset="-128"/>
                      <a:cs typeface="Arial" pitchFamily="34" charset="0"/>
                    </a:rPr>
                    <a:t> </a:t>
                  </a:r>
                  <a:r>
                    <a:rPr lang="fr-FR" altLang="fr-FR" sz="1400" dirty="0">
                      <a:solidFill>
                        <a:schemeClr val="tx1"/>
                      </a:solidFill>
                      <a:latin typeface="Arial" pitchFamily="34" charset="0"/>
                      <a:ea typeface="ＭＳ Ｐゴシック" pitchFamily="34" charset="-128"/>
                      <a:cs typeface="Arial" pitchFamily="34" charset="0"/>
                    </a:rPr>
                    <a:t>(par mesure de protection).</a:t>
                  </a:r>
                </a:p>
              </p:txBody>
            </p:sp>
          </p:grpSp>
          <p:grpSp>
            <p:nvGrpSpPr>
              <p:cNvPr id="26" name="Groupe 25"/>
              <p:cNvGrpSpPr/>
              <p:nvPr/>
            </p:nvGrpSpPr>
            <p:grpSpPr>
              <a:xfrm>
                <a:off x="6479597" y="3385687"/>
                <a:ext cx="5427411" cy="1118513"/>
                <a:chOff x="6479597" y="3210197"/>
                <a:chExt cx="5427411" cy="1118513"/>
              </a:xfrm>
              <a:solidFill>
                <a:srgbClr val="7C9396"/>
              </a:solidFill>
            </p:grpSpPr>
            <p:sp>
              <p:nvSpPr>
                <p:cNvPr id="30" name="Rounded Rectangle 28"/>
                <p:cNvSpPr/>
                <p:nvPr/>
              </p:nvSpPr>
              <p:spPr>
                <a:xfrm>
                  <a:off x="6479597" y="3210197"/>
                  <a:ext cx="5427411" cy="1118513"/>
                </a:xfrm>
                <a:prstGeom prst="roundRect">
                  <a:avLst>
                    <a:gd name="adj" fmla="val 50000"/>
                  </a:avLst>
                </a:prstGeom>
                <a:solidFill>
                  <a:srgbClr val="A7C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chemeClr val="bg2"/>
                    </a:solidFill>
                  </a:endParaRPr>
                </a:p>
              </p:txBody>
            </p:sp>
            <p:sp>
              <p:nvSpPr>
                <p:cNvPr id="29" name="Rectangle 28">
                  <a:extLst>
                    <a:ext uri="{FF2B5EF4-FFF2-40B4-BE49-F238E27FC236}">
                      <a16:creationId xmlns:a16="http://schemas.microsoft.com/office/drawing/2014/main" id="{BB70306A-F38E-344E-92C6-7D6E44E61F95}"/>
                    </a:ext>
                  </a:extLst>
                </p:cNvPr>
                <p:cNvSpPr/>
                <p:nvPr/>
              </p:nvSpPr>
              <p:spPr>
                <a:xfrm>
                  <a:off x="7036329" y="3507097"/>
                  <a:ext cx="4292682" cy="524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fontAlgn="base">
                    <a:spcBef>
                      <a:spcPct val="0"/>
                    </a:spcBef>
                    <a:spcAft>
                      <a:spcPts val="600"/>
                    </a:spcAft>
                    <a:buClr>
                      <a:srgbClr val="7C9396"/>
                    </a:buClr>
                    <a:buSzTx/>
                  </a:pPr>
                  <a:r>
                    <a:rPr lang="fr-FR" altLang="fr-FR" sz="1400" dirty="0">
                      <a:solidFill>
                        <a:schemeClr val="tx1"/>
                      </a:solidFill>
                      <a:latin typeface="Arial" pitchFamily="34" charset="0"/>
                      <a:ea typeface="ＭＳ Ｐゴシック" pitchFamily="34" charset="-128"/>
                      <a:cs typeface="Arial" pitchFamily="34" charset="0"/>
                    </a:rPr>
                    <a:t>Localisés sur </a:t>
                  </a:r>
                  <a:r>
                    <a:rPr lang="fr-FR" altLang="fr-FR" sz="1400" b="1" dirty="0">
                      <a:solidFill>
                        <a:srgbClr val="CC002C"/>
                      </a:solidFill>
                      <a:latin typeface="Arial" pitchFamily="34" charset="0"/>
                      <a:ea typeface="ＭＳ Ｐゴシック" pitchFamily="34" charset="-128"/>
                      <a:cs typeface="Arial" pitchFamily="34" charset="0"/>
                    </a:rPr>
                    <a:t>tout le territoire</a:t>
                  </a:r>
                  <a:r>
                    <a:rPr lang="fr-FR" altLang="fr-FR" sz="1400" b="1" dirty="0">
                      <a:solidFill>
                        <a:schemeClr val="tx1"/>
                      </a:solidFill>
                      <a:latin typeface="Arial" pitchFamily="34" charset="0"/>
                      <a:ea typeface="ＭＳ Ｐゴシック" pitchFamily="34" charset="-128"/>
                      <a:cs typeface="Arial" pitchFamily="34" charset="0"/>
                    </a:rPr>
                    <a:t> </a:t>
                  </a:r>
                  <a:r>
                    <a:rPr lang="fr-FR" altLang="fr-FR" sz="1400" dirty="0">
                      <a:solidFill>
                        <a:schemeClr val="tx1"/>
                      </a:solidFill>
                      <a:latin typeface="Arial" pitchFamily="34" charset="0"/>
                      <a:ea typeface="ＭＳ Ｐゴシック" pitchFamily="34" charset="-128"/>
                      <a:cs typeface="Arial" pitchFamily="34" charset="0"/>
                    </a:rPr>
                    <a:t>de la </a:t>
                  </a:r>
                  <a:r>
                    <a:rPr lang="fr-FR" altLang="fr-FR" sz="1400" b="1" dirty="0">
                      <a:solidFill>
                        <a:srgbClr val="CC002C"/>
                      </a:solidFill>
                      <a:latin typeface="Arial" pitchFamily="34" charset="0"/>
                      <a:ea typeface="ＭＳ Ｐゴシック" pitchFamily="34" charset="-128"/>
                      <a:cs typeface="Arial" pitchFamily="34" charset="0"/>
                    </a:rPr>
                    <a:t>France métropolitaine</a:t>
                  </a:r>
                  <a:r>
                    <a:rPr lang="fr-FR" altLang="fr-FR" sz="1400" b="1" dirty="0">
                      <a:solidFill>
                        <a:schemeClr val="tx1"/>
                      </a:solidFill>
                      <a:latin typeface="Arial" pitchFamily="34" charset="0"/>
                      <a:ea typeface="ＭＳ Ｐゴシック" pitchFamily="34" charset="-128"/>
                      <a:cs typeface="Arial" pitchFamily="34" charset="0"/>
                    </a:rPr>
                    <a:t> </a:t>
                  </a:r>
                  <a:r>
                    <a:rPr lang="fr-FR" altLang="fr-FR" sz="1400" dirty="0">
                      <a:solidFill>
                        <a:schemeClr val="tx1"/>
                      </a:solidFill>
                      <a:latin typeface="Arial" pitchFamily="34" charset="0"/>
                      <a:ea typeface="ＭＳ Ｐゴシック" pitchFamily="34" charset="-128"/>
                      <a:cs typeface="Arial" pitchFamily="34" charset="0"/>
                    </a:rPr>
                    <a:t>ainsi qu’en </a:t>
                  </a:r>
                  <a:r>
                    <a:rPr lang="fr-FR" altLang="fr-FR" sz="1400" b="1" dirty="0">
                      <a:solidFill>
                        <a:srgbClr val="CC002C"/>
                      </a:solidFill>
                      <a:latin typeface="Arial" pitchFamily="34" charset="0"/>
                      <a:ea typeface="ＭＳ Ｐゴシック" pitchFamily="34" charset="-128"/>
                      <a:cs typeface="Arial" pitchFamily="34" charset="0"/>
                    </a:rPr>
                    <a:t>Outre-Mer.</a:t>
                  </a:r>
                </a:p>
              </p:txBody>
            </p:sp>
          </p:grpSp>
          <p:grpSp>
            <p:nvGrpSpPr>
              <p:cNvPr id="33" name="Groupe 32"/>
              <p:cNvGrpSpPr/>
              <p:nvPr/>
            </p:nvGrpSpPr>
            <p:grpSpPr>
              <a:xfrm>
                <a:off x="218758" y="2609172"/>
                <a:ext cx="5438045" cy="1118513"/>
                <a:chOff x="218758" y="2433682"/>
                <a:chExt cx="5438045" cy="1118513"/>
              </a:xfrm>
              <a:solidFill>
                <a:srgbClr val="616A7A"/>
              </a:solidFill>
            </p:grpSpPr>
            <p:sp>
              <p:nvSpPr>
                <p:cNvPr id="37" name="Rounded Rectangle 16">
                  <a:extLst>
                    <a:ext uri="{FF2B5EF4-FFF2-40B4-BE49-F238E27FC236}">
                      <a16:creationId xmlns:a16="http://schemas.microsoft.com/office/drawing/2014/main" id="{F8D6032F-D681-4741-BCF7-014EEEAF43F5}"/>
                    </a:ext>
                  </a:extLst>
                </p:cNvPr>
                <p:cNvSpPr/>
                <p:nvPr/>
              </p:nvSpPr>
              <p:spPr>
                <a:xfrm>
                  <a:off x="218758" y="2433682"/>
                  <a:ext cx="5438045" cy="1118513"/>
                </a:xfrm>
                <a:prstGeom prst="roundRect">
                  <a:avLst>
                    <a:gd name="adj" fmla="val 50000"/>
                  </a:avLst>
                </a:prstGeom>
                <a:solidFill>
                  <a:srgbClr val="A7C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chemeClr val="tx1"/>
                    </a:solidFill>
                  </a:endParaRPr>
                </a:p>
              </p:txBody>
            </p:sp>
            <p:sp>
              <p:nvSpPr>
                <p:cNvPr id="36" name="Rectangle 35">
                  <a:extLst>
                    <a:ext uri="{FF2B5EF4-FFF2-40B4-BE49-F238E27FC236}">
                      <a16:creationId xmlns:a16="http://schemas.microsoft.com/office/drawing/2014/main" id="{88DA9E55-25E2-C948-9D1F-3EC73BE8A64B}"/>
                    </a:ext>
                  </a:extLst>
                </p:cNvPr>
                <p:cNvSpPr/>
                <p:nvPr/>
              </p:nvSpPr>
              <p:spPr>
                <a:xfrm>
                  <a:off x="736959" y="2728461"/>
                  <a:ext cx="4815070" cy="524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fontAlgn="base">
                    <a:spcBef>
                      <a:spcPct val="0"/>
                    </a:spcBef>
                    <a:spcAft>
                      <a:spcPts val="600"/>
                    </a:spcAft>
                    <a:buClr>
                      <a:srgbClr val="7C9396"/>
                    </a:buClr>
                    <a:buSzTx/>
                  </a:pPr>
                  <a:r>
                    <a:rPr lang="fr-FR" altLang="fr-FR" sz="1400" b="1" dirty="0">
                      <a:solidFill>
                        <a:srgbClr val="D2002D"/>
                      </a:solidFill>
                      <a:latin typeface="Arial" pitchFamily="34" charset="0"/>
                      <a:ea typeface="ＭＳ Ｐゴシック" pitchFamily="34" charset="-128"/>
                      <a:cs typeface="Arial" pitchFamily="34" charset="0"/>
                    </a:rPr>
                    <a:t>Plus de 300 établissements et dispositifs</a:t>
                  </a:r>
                  <a:r>
                    <a:rPr lang="fr-FR" altLang="fr-FR" sz="1400" dirty="0">
                      <a:solidFill>
                        <a:srgbClr val="D2002D"/>
                      </a:solidFill>
                      <a:latin typeface="Arial" pitchFamily="34" charset="0"/>
                      <a:ea typeface="ＭＳ Ｐゴシック" pitchFamily="34" charset="-128"/>
                      <a:cs typeface="Arial" pitchFamily="34" charset="0"/>
                    </a:rPr>
                    <a:t> </a:t>
                  </a:r>
                  <a:r>
                    <a:rPr lang="fr-FR" altLang="fr-FR" sz="1400" dirty="0">
                      <a:solidFill>
                        <a:schemeClr val="tx1"/>
                      </a:solidFill>
                      <a:latin typeface="Arial" pitchFamily="34" charset="0"/>
                      <a:ea typeface="ＭＳ Ｐゴシック" pitchFamily="34" charset="-128"/>
                      <a:cs typeface="Arial" pitchFamily="34" charset="0"/>
                    </a:rPr>
                    <a:t>d’accueil et d’hébergement, de formation et d’accompagnement, d’insertion sociale et/ou professionnelle.</a:t>
                  </a:r>
                </a:p>
              </p:txBody>
            </p:sp>
          </p:grpSp>
          <p:sp>
            <p:nvSpPr>
              <p:cNvPr id="41" name="Rectangle 40">
                <a:extLst>
                  <a:ext uri="{FF2B5EF4-FFF2-40B4-BE49-F238E27FC236}">
                    <a16:creationId xmlns:a16="http://schemas.microsoft.com/office/drawing/2014/main" id="{8C941197-914D-8941-B28F-3F51B74D3427}"/>
                  </a:ext>
                </a:extLst>
              </p:cNvPr>
              <p:cNvSpPr/>
              <p:nvPr/>
            </p:nvSpPr>
            <p:spPr>
              <a:xfrm>
                <a:off x="738902" y="4520295"/>
                <a:ext cx="4401641" cy="52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fontAlgn="base">
                  <a:spcBef>
                    <a:spcPct val="0"/>
                  </a:spcBef>
                  <a:spcAft>
                    <a:spcPts val="600"/>
                  </a:spcAft>
                  <a:buClr>
                    <a:srgbClr val="7C9396"/>
                  </a:buClr>
                </a:pPr>
                <a:r>
                  <a:rPr lang="fr-FR" altLang="fr-FR" sz="1400" dirty="0">
                    <a:solidFill>
                      <a:schemeClr val="tx1"/>
                    </a:solidFill>
                    <a:latin typeface="Arial" pitchFamily="34" charset="0"/>
                    <a:ea typeface="ＭＳ Ｐゴシック" pitchFamily="34" charset="-128"/>
                    <a:cs typeface="Arial" pitchFamily="34" charset="0"/>
                  </a:rPr>
                  <a:t>Une </a:t>
                </a:r>
                <a:r>
                  <a:rPr lang="fr-FR" altLang="fr-FR" sz="1400" b="1" dirty="0">
                    <a:solidFill>
                      <a:srgbClr val="CC002C"/>
                    </a:solidFill>
                    <a:latin typeface="Arial" pitchFamily="34" charset="0"/>
                    <a:ea typeface="ＭＳ Ｐゴシック" pitchFamily="34" charset="-128"/>
                    <a:cs typeface="Arial" pitchFamily="34" charset="0"/>
                  </a:rPr>
                  <a:t>ouverture internationale </a:t>
                </a:r>
                <a:r>
                  <a:rPr lang="fr-FR" altLang="fr-FR" sz="1400" dirty="0">
                    <a:solidFill>
                      <a:schemeClr val="tx1"/>
                    </a:solidFill>
                    <a:latin typeface="Arial" pitchFamily="34" charset="0"/>
                    <a:ea typeface="ＭＳ Ｐゴシック" pitchFamily="34" charset="-128"/>
                    <a:cs typeface="Arial" pitchFamily="34" charset="0"/>
                  </a:rPr>
                  <a:t>à travers des actions de coopération internationale, plus particulièrement en </a:t>
                </a:r>
                <a:r>
                  <a:rPr lang="fr-FR" altLang="fr-FR" sz="1400" b="1" dirty="0">
                    <a:solidFill>
                      <a:srgbClr val="CC002C"/>
                    </a:solidFill>
                    <a:latin typeface="Arial" pitchFamily="34" charset="0"/>
                    <a:ea typeface="ＭＳ Ｐゴシック" pitchFamily="34" charset="-128"/>
                    <a:cs typeface="Arial" pitchFamily="34" charset="0"/>
                  </a:rPr>
                  <a:t>Afrique, Europe de l’Est et Asie </a:t>
                </a:r>
                <a:r>
                  <a:rPr lang="fr-FR" altLang="fr-FR" sz="1400" dirty="0">
                    <a:solidFill>
                      <a:schemeClr val="tx1"/>
                    </a:solidFill>
                    <a:latin typeface="Arial" pitchFamily="34" charset="0"/>
                    <a:ea typeface="ＭＳ Ｐゴシック" pitchFamily="34" charset="-128"/>
                    <a:cs typeface="Arial" pitchFamily="34" charset="0"/>
                  </a:rPr>
                  <a:t>(chantiers de solidarité et projets de développement).</a:t>
                </a:r>
              </a:p>
            </p:txBody>
          </p:sp>
        </p:grpSp>
        <p:sp>
          <p:nvSpPr>
            <p:cNvPr id="57" name="Rounded Rectangle 28"/>
            <p:cNvSpPr/>
            <p:nvPr/>
          </p:nvSpPr>
          <p:spPr>
            <a:xfrm>
              <a:off x="6501217" y="5400465"/>
              <a:ext cx="4523269" cy="1279526"/>
            </a:xfrm>
            <a:prstGeom prst="roundRect">
              <a:avLst>
                <a:gd name="adj" fmla="val 50000"/>
              </a:avLst>
            </a:prstGeom>
            <a:solidFill>
              <a:srgbClr val="A7C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chemeClr val="bg2"/>
                </a:solidFill>
              </a:endParaRPr>
            </a:p>
          </p:txBody>
        </p:sp>
      </p:grpSp>
      <p:sp>
        <p:nvSpPr>
          <p:cNvPr id="54" name="Rectangle à coins arrondis 53"/>
          <p:cNvSpPr/>
          <p:nvPr/>
        </p:nvSpPr>
        <p:spPr>
          <a:xfrm>
            <a:off x="1468454" y="1880707"/>
            <a:ext cx="9560806" cy="645616"/>
          </a:xfrm>
          <a:prstGeom prst="roundRect">
            <a:avLst/>
          </a:prstGeom>
          <a:solidFill>
            <a:schemeClr val="bg1"/>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600"/>
              </a:spcAft>
              <a:buClrTx/>
              <a:buSzTx/>
            </a:pPr>
            <a:r>
              <a:rPr lang="fr-FR" altLang="fr-FR" dirty="0">
                <a:solidFill>
                  <a:srgbClr val="C00000"/>
                </a:solidFill>
                <a:latin typeface="Arial" panose="020B0604020202020204" pitchFamily="34" charset="0"/>
                <a:cs typeface="Arial" panose="020B0604020202020204" pitchFamily="34" charset="0"/>
              </a:rPr>
              <a:t>Près de </a:t>
            </a:r>
            <a:r>
              <a:rPr lang="fr-FR" altLang="fr-FR" b="1" dirty="0">
                <a:solidFill>
                  <a:srgbClr val="C00000"/>
                </a:solidFill>
                <a:latin typeface="Arial" panose="020B0604020202020204" pitchFamily="34" charset="0"/>
                <a:cs typeface="Arial" panose="020B0604020202020204" pitchFamily="34" charset="0"/>
              </a:rPr>
              <a:t>30 000 jeunes </a:t>
            </a:r>
            <a:r>
              <a:rPr lang="fr-FR" altLang="fr-FR" dirty="0">
                <a:solidFill>
                  <a:srgbClr val="C00000"/>
                </a:solidFill>
                <a:latin typeface="Arial" panose="020B0604020202020204" pitchFamily="34" charset="0"/>
                <a:cs typeface="Arial" panose="020B0604020202020204" pitchFamily="34" charset="0"/>
              </a:rPr>
              <a:t>accueillis de</a:t>
            </a:r>
            <a:r>
              <a:rPr lang="fr-FR" altLang="fr-FR" b="1" dirty="0">
                <a:solidFill>
                  <a:srgbClr val="C00000"/>
                </a:solidFill>
                <a:latin typeface="Arial" panose="020B0604020202020204" pitchFamily="34" charset="0"/>
                <a:cs typeface="Arial" panose="020B0604020202020204" pitchFamily="34" charset="0"/>
              </a:rPr>
              <a:t> la naissance à 30 ans </a:t>
            </a:r>
          </a:p>
          <a:p>
            <a:pPr algn="ctr" fontAlgn="base">
              <a:spcBef>
                <a:spcPct val="0"/>
              </a:spcBef>
              <a:spcAft>
                <a:spcPts val="600"/>
              </a:spcAft>
              <a:buClrTx/>
              <a:buSzTx/>
            </a:pPr>
            <a:r>
              <a:rPr lang="fr-FR" altLang="fr-FR" dirty="0">
                <a:solidFill>
                  <a:srgbClr val="C00000"/>
                </a:solidFill>
                <a:latin typeface="Arial" panose="020B0604020202020204" pitchFamily="34" charset="0"/>
                <a:cs typeface="Arial" panose="020B0604020202020204" pitchFamily="34" charset="0"/>
              </a:rPr>
              <a:t>et </a:t>
            </a:r>
            <a:r>
              <a:rPr lang="fr-FR" altLang="fr-FR" b="1" dirty="0">
                <a:solidFill>
                  <a:srgbClr val="C00000"/>
                </a:solidFill>
                <a:latin typeface="Arial" panose="020B0604020202020204" pitchFamily="34" charset="0"/>
                <a:cs typeface="Arial" panose="020B0604020202020204" pitchFamily="34" charset="0"/>
              </a:rPr>
              <a:t>6 000 familles accompagnées </a:t>
            </a:r>
            <a:r>
              <a:rPr lang="fr-FR" altLang="fr-FR" dirty="0">
                <a:solidFill>
                  <a:srgbClr val="C00000"/>
                </a:solidFill>
                <a:latin typeface="Arial" panose="020B0604020202020204" pitchFamily="34" charset="0"/>
                <a:cs typeface="Arial" panose="020B0604020202020204" pitchFamily="34" charset="0"/>
              </a:rPr>
              <a:t>chaque année</a:t>
            </a:r>
          </a:p>
        </p:txBody>
      </p:sp>
      <p:sp>
        <p:nvSpPr>
          <p:cNvPr id="59" name="Rectangle 58">
            <a:extLst>
              <a:ext uri="{FF2B5EF4-FFF2-40B4-BE49-F238E27FC236}">
                <a16:creationId xmlns:a16="http://schemas.microsoft.com/office/drawing/2014/main" id="{8C941197-914D-8941-B28F-3F51B74D3427}"/>
              </a:ext>
            </a:extLst>
          </p:cNvPr>
          <p:cNvSpPr/>
          <p:nvPr/>
        </p:nvSpPr>
        <p:spPr>
          <a:xfrm>
            <a:off x="6928661" y="6040056"/>
            <a:ext cx="3668380" cy="300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ts val="600"/>
              </a:spcAft>
              <a:buClr>
                <a:srgbClr val="7C9396"/>
              </a:buClr>
              <a:buSzTx/>
            </a:pPr>
            <a:r>
              <a:rPr lang="fr-FR" altLang="fr-FR" sz="1400" b="1" dirty="0">
                <a:solidFill>
                  <a:srgbClr val="CC002C"/>
                </a:solidFill>
                <a:latin typeface="Arial" pitchFamily="34" charset="0"/>
                <a:ea typeface="ＭＳ Ｐゴシック" pitchFamily="34" charset="-128"/>
                <a:cs typeface="Arial" pitchFamily="34" charset="0"/>
              </a:rPr>
              <a:t>77 formations </a:t>
            </a:r>
            <a:r>
              <a:rPr lang="fr-FR" altLang="fr-FR" sz="1400" dirty="0">
                <a:solidFill>
                  <a:prstClr val="black"/>
                </a:solidFill>
                <a:latin typeface="Arial" pitchFamily="34" charset="0"/>
                <a:ea typeface="ＭＳ Ｐゴシック" pitchFamily="34" charset="-128"/>
                <a:cs typeface="Arial" pitchFamily="34" charset="0"/>
              </a:rPr>
              <a:t>du CAP au BTS, réparties</a:t>
            </a:r>
            <a:r>
              <a:rPr lang="fr-FR" altLang="fr-FR" sz="1400" dirty="0">
                <a:latin typeface="Arial" pitchFamily="34" charset="0"/>
                <a:ea typeface="ＭＳ Ｐゴシック" pitchFamily="34" charset="-128"/>
                <a:cs typeface="Arial" pitchFamily="34" charset="0"/>
              </a:rPr>
              <a:t> </a:t>
            </a:r>
            <a:r>
              <a:rPr lang="fr-FR" altLang="fr-FR" sz="1400" dirty="0">
                <a:solidFill>
                  <a:prstClr val="black"/>
                </a:solidFill>
                <a:latin typeface="Arial" pitchFamily="34" charset="0"/>
                <a:ea typeface="ＭＳ Ｐゴシック" pitchFamily="34" charset="-128"/>
                <a:cs typeface="Arial" pitchFamily="34" charset="0"/>
              </a:rPr>
              <a:t>dans </a:t>
            </a:r>
            <a:r>
              <a:rPr lang="fr-FR" altLang="fr-FR" sz="1400" b="1" dirty="0">
                <a:solidFill>
                  <a:srgbClr val="CC002C"/>
                </a:solidFill>
                <a:latin typeface="Arial" pitchFamily="34" charset="0"/>
                <a:ea typeface="ＭＳ Ｐゴシック" pitchFamily="34" charset="-128"/>
                <a:cs typeface="Arial" pitchFamily="34" charset="0"/>
              </a:rPr>
              <a:t>12 filières </a:t>
            </a:r>
            <a:r>
              <a:rPr lang="fr-FR" altLang="fr-FR" sz="1400" dirty="0">
                <a:solidFill>
                  <a:prstClr val="black"/>
                </a:solidFill>
                <a:latin typeface="Arial" pitchFamily="34" charset="0"/>
                <a:ea typeface="ＭＳ Ｐゴシック" pitchFamily="34" charset="-128"/>
                <a:cs typeface="Arial" pitchFamily="34" charset="0"/>
              </a:rPr>
              <a:t>: </a:t>
            </a:r>
            <a:br>
              <a:rPr lang="fr-FR" altLang="fr-FR" sz="1400" dirty="0">
                <a:solidFill>
                  <a:prstClr val="black"/>
                </a:solidFill>
                <a:latin typeface="Arial" pitchFamily="34" charset="0"/>
                <a:ea typeface="ＭＳ Ｐゴシック" pitchFamily="34" charset="-128"/>
                <a:cs typeface="Arial" pitchFamily="34" charset="0"/>
              </a:rPr>
            </a:br>
            <a:r>
              <a:rPr lang="fr-FR" altLang="fr-FR" sz="1100" i="1" dirty="0">
                <a:solidFill>
                  <a:prstClr val="black"/>
                </a:solidFill>
                <a:latin typeface="Arial" pitchFamily="34" charset="0"/>
                <a:ea typeface="ＭＳ Ｐゴシック" pitchFamily="34" charset="-128"/>
                <a:cs typeface="Arial" pitchFamily="34" charset="0"/>
              </a:rPr>
              <a:t>Vente, Arts graphiques, Electrotechnique, Restauration, Mécanique, Bâtiment, Agriculture/Horticulture, Industrie, Services, Sports, Sciences et techniques de gestion et enseignement général…</a:t>
            </a:r>
          </a:p>
        </p:txBody>
      </p:sp>
      <p:sp>
        <p:nvSpPr>
          <p:cNvPr id="40" name="Oval 6">
            <a:extLst>
              <a:ext uri="{FF2B5EF4-FFF2-40B4-BE49-F238E27FC236}">
                <a16:creationId xmlns:a16="http://schemas.microsoft.com/office/drawing/2014/main" id="{B94B3407-4342-4F46-9F98-8279331F43F3}"/>
              </a:ext>
            </a:extLst>
          </p:cNvPr>
          <p:cNvSpPr/>
          <p:nvPr/>
        </p:nvSpPr>
        <p:spPr>
          <a:xfrm>
            <a:off x="6128545" y="6158547"/>
            <a:ext cx="76207" cy="8622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Tree>
    <p:extLst>
      <p:ext uri="{BB962C8B-B14F-4D97-AF65-F5344CB8AC3E}">
        <p14:creationId xmlns:p14="http://schemas.microsoft.com/office/powerpoint/2010/main" val="280063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8670" y="283410"/>
            <a:ext cx="8219203" cy="1325563"/>
          </a:xfrm>
        </p:spPr>
        <p:txBody>
          <a:bodyPr/>
          <a:lstStyle/>
          <a:p>
            <a:r>
              <a:rPr lang="fr-FR" dirty="0"/>
              <a:t>NOS RESSOURCES</a:t>
            </a:r>
            <a:endParaRPr lang="fr-FR" sz="2000" b="0" dirty="0"/>
          </a:p>
        </p:txBody>
      </p:sp>
      <p:sp>
        <p:nvSpPr>
          <p:cNvPr id="4" name="Espace réservé du numéro de diapositive 3"/>
          <p:cNvSpPr>
            <a:spLocks noGrp="1"/>
          </p:cNvSpPr>
          <p:nvPr>
            <p:ph type="sldNum" sz="quarter" idx="12"/>
          </p:nvPr>
        </p:nvSpPr>
        <p:spPr/>
        <p:txBody>
          <a:bodyPr/>
          <a:lstStyle/>
          <a:p>
            <a:r>
              <a:rPr lang="fr-FR" dirty="0"/>
              <a:t>3</a:t>
            </a:r>
          </a:p>
        </p:txBody>
      </p:sp>
      <p:sp>
        <p:nvSpPr>
          <p:cNvPr id="26" name="Shape 4242"/>
          <p:cNvSpPr/>
          <p:nvPr/>
        </p:nvSpPr>
        <p:spPr>
          <a:xfrm>
            <a:off x="7480882" y="2046497"/>
            <a:ext cx="879541" cy="730859"/>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CC002C"/>
          </a:solidFill>
          <a:ln w="12700" cap="flat">
            <a:noFill/>
            <a:miter lim="400000"/>
          </a:ln>
          <a:effectLst/>
        </p:spPr>
        <p:txBody>
          <a:bodyPr wrap="square" lIns="38100" tIns="38100" rIns="38100" bIns="38100" numCol="1" anchor="ctr">
            <a:noAutofit/>
          </a:bodyPr>
          <a:lstStyle/>
          <a:p>
            <a:pPr>
              <a:defRPr sz="1300"/>
            </a:pPr>
            <a:endParaRPr sz="1300"/>
          </a:p>
        </p:txBody>
      </p:sp>
      <p:sp>
        <p:nvSpPr>
          <p:cNvPr id="27" name="Rectangle 26"/>
          <p:cNvSpPr/>
          <p:nvPr/>
        </p:nvSpPr>
        <p:spPr>
          <a:xfrm>
            <a:off x="2671675" y="1918093"/>
            <a:ext cx="4249318" cy="535531"/>
          </a:xfrm>
          <a:prstGeom prst="rect">
            <a:avLst/>
          </a:prstGeom>
        </p:spPr>
        <p:txBody>
          <a:bodyPr wrap="square">
            <a:spAutoFit/>
          </a:bodyPr>
          <a:lstStyle/>
          <a:p>
            <a:pPr lvl="0" fontAlgn="base">
              <a:lnSpc>
                <a:spcPct val="90000"/>
              </a:lnSpc>
            </a:pPr>
            <a:r>
              <a:rPr lang="fr-FR" altLang="fr-FR" sz="1600" dirty="0">
                <a:solidFill>
                  <a:srgbClr val="CC002C"/>
                </a:solidFill>
                <a:latin typeface="Arial" panose="020B0604020202020204" pitchFamily="34" charset="0"/>
                <a:cs typeface="Arial" panose="020B0604020202020204" pitchFamily="34" charset="0"/>
              </a:rPr>
              <a:t>Sur 100€ </a:t>
            </a:r>
            <a:r>
              <a:rPr lang="fr-FR" altLang="fr-FR" sz="1200" dirty="0">
                <a:latin typeface="Arial" panose="020B0604020202020204" pitchFamily="34" charset="0"/>
                <a:cs typeface="Arial" panose="020B0604020202020204" pitchFamily="34" charset="0"/>
              </a:rPr>
              <a:t>de ressources, </a:t>
            </a:r>
          </a:p>
          <a:p>
            <a:pPr lvl="0" fontAlgn="base">
              <a:lnSpc>
                <a:spcPct val="90000"/>
              </a:lnSpc>
            </a:pPr>
            <a:r>
              <a:rPr lang="fr-FR" altLang="fr-FR" sz="1600" dirty="0">
                <a:solidFill>
                  <a:srgbClr val="CC002C"/>
                </a:solidFill>
                <a:latin typeface="Arial" panose="020B0604020202020204" pitchFamily="34" charset="0"/>
                <a:cs typeface="Arial" panose="020B0604020202020204" pitchFamily="34" charset="0"/>
              </a:rPr>
              <a:t>90€ </a:t>
            </a:r>
            <a:r>
              <a:rPr lang="fr-FR" altLang="fr-FR" sz="1200" dirty="0">
                <a:latin typeface="Arial" panose="020B0604020202020204" pitchFamily="34" charset="0"/>
                <a:cs typeface="Arial" panose="020B0604020202020204" pitchFamily="34" charset="0"/>
              </a:rPr>
              <a:t>sont directement consacrés aux jeunes</a:t>
            </a:r>
          </a:p>
        </p:txBody>
      </p:sp>
      <p:pic>
        <p:nvPicPr>
          <p:cNvPr id="28" name="Image 27"/>
          <p:cNvPicPr>
            <a:picLocks noChangeAspect="1"/>
          </p:cNvPicPr>
          <p:nvPr/>
        </p:nvPicPr>
        <p:blipFill rotWithShape="1">
          <a:blip r:embed="rId3"/>
          <a:srcRect l="1783" t="5271" r="3972" b="5299"/>
          <a:stretch/>
        </p:blipFill>
        <p:spPr>
          <a:xfrm>
            <a:off x="7943183" y="2924866"/>
            <a:ext cx="3239223" cy="1502576"/>
          </a:xfrm>
          <a:prstGeom prst="rect">
            <a:avLst/>
          </a:prstGeom>
        </p:spPr>
      </p:pic>
      <p:sp>
        <p:nvSpPr>
          <p:cNvPr id="7" name="Rectangle 6"/>
          <p:cNvSpPr/>
          <p:nvPr/>
        </p:nvSpPr>
        <p:spPr>
          <a:xfrm>
            <a:off x="8451866" y="1906717"/>
            <a:ext cx="3435167" cy="923330"/>
          </a:xfrm>
          <a:prstGeom prst="rect">
            <a:avLst/>
          </a:prstGeom>
        </p:spPr>
        <p:txBody>
          <a:bodyPr wrap="square">
            <a:spAutoFit/>
          </a:bodyPr>
          <a:lstStyle/>
          <a:p>
            <a:pPr lvl="0" fontAlgn="base">
              <a:lnSpc>
                <a:spcPct val="90000"/>
              </a:lnSpc>
            </a:pPr>
            <a:r>
              <a:rPr lang="fr-FR" altLang="fr-FR" sz="1600" dirty="0">
                <a:solidFill>
                  <a:srgbClr val="DA002F"/>
                </a:solidFill>
                <a:latin typeface="Arial" pitchFamily="34" charset="0"/>
                <a:ea typeface="ＭＳ Ｐゴシック" pitchFamily="34" charset="-128"/>
                <a:cs typeface="Arial" pitchFamily="34" charset="0"/>
              </a:rPr>
              <a:t>&lt; 6 400 </a:t>
            </a:r>
            <a:r>
              <a:rPr lang="fr-FR" altLang="fr-FR" sz="1200" dirty="0">
                <a:latin typeface="Arial" pitchFamily="34" charset="0"/>
                <a:ea typeface="ＭＳ Ｐゴシック" pitchFamily="34" charset="-128"/>
                <a:cs typeface="Arial" pitchFamily="34" charset="0"/>
              </a:rPr>
              <a:t>collaborateurs</a:t>
            </a:r>
            <a:r>
              <a:rPr lang="fr-FR" altLang="fr-FR" sz="1200" b="1" dirty="0">
                <a:solidFill>
                  <a:srgbClr val="7C9396"/>
                </a:solidFill>
                <a:latin typeface="Arial" pitchFamily="34" charset="0"/>
                <a:ea typeface="ＭＳ Ｐゴシック" pitchFamily="34" charset="-128"/>
                <a:cs typeface="Arial" pitchFamily="34" charset="0"/>
              </a:rPr>
              <a:t> </a:t>
            </a:r>
            <a:endParaRPr lang="fr-FR" altLang="fr-FR" sz="1200" dirty="0">
              <a:solidFill>
                <a:prstClr val="black"/>
              </a:solidFill>
              <a:latin typeface="Arial" pitchFamily="34" charset="0"/>
              <a:ea typeface="ＭＳ Ｐゴシック" pitchFamily="34" charset="-128"/>
              <a:cs typeface="Arial" pitchFamily="34" charset="0"/>
            </a:endParaRPr>
          </a:p>
          <a:p>
            <a:pPr fontAlgn="base">
              <a:lnSpc>
                <a:spcPct val="90000"/>
              </a:lnSpc>
            </a:pPr>
            <a:r>
              <a:rPr lang="fr-FR" altLang="fr-FR" sz="1600" dirty="0">
                <a:solidFill>
                  <a:srgbClr val="DA002F"/>
                </a:solidFill>
                <a:latin typeface="Arial" pitchFamily="34" charset="0"/>
                <a:ea typeface="ＭＳ Ｐゴシック" pitchFamily="34" charset="-128"/>
                <a:cs typeface="Arial" pitchFamily="34" charset="0"/>
              </a:rPr>
              <a:t>1 400 </a:t>
            </a:r>
            <a:r>
              <a:rPr lang="fr-FR" altLang="fr-FR" sz="1200" dirty="0">
                <a:latin typeface="Arial" pitchFamily="34" charset="0"/>
                <a:ea typeface="ＭＳ Ｐゴシック" pitchFamily="34" charset="-128"/>
                <a:cs typeface="Arial" pitchFamily="34" charset="0"/>
              </a:rPr>
              <a:t>bénévoles</a:t>
            </a:r>
            <a:endParaRPr lang="fr-FR" altLang="fr-FR" sz="1200" b="1" dirty="0">
              <a:solidFill>
                <a:srgbClr val="7C9396"/>
              </a:solidFill>
              <a:latin typeface="Arial" pitchFamily="34" charset="0"/>
              <a:ea typeface="ＭＳ Ｐゴシック" pitchFamily="34" charset="-128"/>
              <a:cs typeface="Arial" pitchFamily="34" charset="0"/>
            </a:endParaRPr>
          </a:p>
          <a:p>
            <a:pPr lvl="0" fontAlgn="base">
              <a:lnSpc>
                <a:spcPct val="90000"/>
              </a:lnSpc>
            </a:pPr>
            <a:r>
              <a:rPr lang="fr-FR" sz="1600" dirty="0">
                <a:solidFill>
                  <a:srgbClr val="DA002F"/>
                </a:solidFill>
                <a:latin typeface="Arial" pitchFamily="34" charset="0"/>
                <a:ea typeface="ＭＳ Ｐゴシック" pitchFamily="34" charset="-128"/>
                <a:cs typeface="Arial" pitchFamily="34" charset="0"/>
              </a:rPr>
              <a:t>76% </a:t>
            </a:r>
            <a:r>
              <a:rPr lang="fr-FR" sz="1200" dirty="0">
                <a:solidFill>
                  <a:prstClr val="black"/>
                </a:solidFill>
                <a:latin typeface="Arial" pitchFamily="34" charset="0"/>
                <a:ea typeface="ＭＳ Ｐゴシック" pitchFamily="34" charset="-128"/>
                <a:cs typeface="Arial" pitchFamily="34" charset="0"/>
              </a:rPr>
              <a:t>de nos collaborateurs travaillent directement auprès des jeunes et des familles </a:t>
            </a:r>
          </a:p>
        </p:txBody>
      </p:sp>
      <p:sp>
        <p:nvSpPr>
          <p:cNvPr id="67" name="Shape 4330"/>
          <p:cNvSpPr/>
          <p:nvPr/>
        </p:nvSpPr>
        <p:spPr>
          <a:xfrm>
            <a:off x="2018670" y="1854728"/>
            <a:ext cx="543620" cy="662260"/>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DA002F"/>
          </a:solidFill>
          <a:ln w="12700" cap="flat">
            <a:noFill/>
            <a:miter lim="400000"/>
          </a:ln>
          <a:effectLst/>
        </p:spPr>
        <p:txBody>
          <a:bodyPr wrap="square" lIns="38100" tIns="38100" rIns="38100" bIns="38100" numCol="1" anchor="ctr">
            <a:noAutofit/>
          </a:bodyPr>
          <a:lstStyle/>
          <a:p>
            <a:pPr>
              <a:defRPr sz="1300"/>
            </a:pPr>
            <a:endParaRPr sz="1300"/>
          </a:p>
        </p:txBody>
      </p:sp>
      <p:sp>
        <p:nvSpPr>
          <p:cNvPr id="68" name="Rectangle à coins arrondis 67"/>
          <p:cNvSpPr/>
          <p:nvPr/>
        </p:nvSpPr>
        <p:spPr>
          <a:xfrm>
            <a:off x="1670684" y="5132404"/>
            <a:ext cx="10078308" cy="914174"/>
          </a:xfrm>
          <a:prstGeom prst="roundRect">
            <a:avLst/>
          </a:prstGeom>
          <a:noFill/>
          <a:ln>
            <a:solidFill>
              <a:srgbClr val="CCD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90000"/>
              </a:lnSpc>
            </a:pPr>
            <a:r>
              <a:rPr lang="fr-FR" altLang="fr-FR" sz="1200" b="1" dirty="0">
                <a:solidFill>
                  <a:srgbClr val="7C9396"/>
                </a:solidFill>
                <a:latin typeface="Arial" panose="020B0604020202020204" pitchFamily="34" charset="0"/>
                <a:cs typeface="Arial" panose="020B0604020202020204" pitchFamily="34" charset="0"/>
              </a:rPr>
              <a:t>UN DON EN CONFIANCE</a:t>
            </a:r>
          </a:p>
          <a:p>
            <a:pPr lvl="0" fontAlgn="base">
              <a:lnSpc>
                <a:spcPct val="90000"/>
              </a:lnSpc>
            </a:pPr>
            <a:endParaRPr lang="fr-FR" altLang="fr-FR" sz="1200" b="1" dirty="0">
              <a:solidFill>
                <a:srgbClr val="7C9396"/>
              </a:solidFill>
              <a:latin typeface="Arial" panose="020B0604020202020204" pitchFamily="34" charset="0"/>
              <a:cs typeface="Arial" panose="020B0604020202020204" pitchFamily="34" charset="0"/>
            </a:endParaRPr>
          </a:p>
          <a:p>
            <a:pPr lvl="0" algn="just" fontAlgn="base">
              <a:lnSpc>
                <a:spcPct val="90000"/>
              </a:lnSpc>
            </a:pPr>
            <a:r>
              <a:rPr lang="fr-FR" altLang="fr-FR" sz="1200" dirty="0">
                <a:solidFill>
                  <a:prstClr val="black"/>
                </a:solidFill>
                <a:latin typeface="Arial" pitchFamily="34" charset="0"/>
                <a:ea typeface="ＭＳ Ｐゴシック" pitchFamily="34" charset="-128"/>
                <a:cs typeface="Arial" pitchFamily="34" charset="0"/>
              </a:rPr>
              <a:t>A</a:t>
            </a:r>
            <a:r>
              <a:rPr lang="fr-FR" sz="1200" dirty="0">
                <a:solidFill>
                  <a:prstClr val="black"/>
                </a:solidFill>
                <a:latin typeface="Arial" pitchFamily="34" charset="0"/>
                <a:ea typeface="ＭＳ Ｐゴシック" pitchFamily="34" charset="-128"/>
                <a:cs typeface="Arial" pitchFamily="34" charset="0"/>
              </a:rPr>
              <a:t>pprentis d’Auteuil a obtenu en 2010 le </a:t>
            </a:r>
            <a:r>
              <a:rPr lang="fr-FR" sz="1200" dirty="0">
                <a:solidFill>
                  <a:srgbClr val="C00000"/>
                </a:solidFill>
                <a:latin typeface="Arial" pitchFamily="34" charset="0"/>
                <a:ea typeface="ＭＳ Ｐゴシック" pitchFamily="34" charset="-128"/>
                <a:cs typeface="Arial" pitchFamily="34" charset="0"/>
              </a:rPr>
              <a:t>label IDEAS</a:t>
            </a:r>
            <a:r>
              <a:rPr lang="fr-FR" sz="1200" dirty="0">
                <a:solidFill>
                  <a:prstClr val="black"/>
                </a:solidFill>
                <a:latin typeface="Arial" pitchFamily="34" charset="0"/>
                <a:ea typeface="ＭＳ Ｐゴシック" pitchFamily="34" charset="-128"/>
                <a:cs typeface="Arial" pitchFamily="34" charset="0"/>
              </a:rPr>
              <a:t>. Ce label atteste la conformité des organisations qui font appel à la </a:t>
            </a:r>
          </a:p>
          <a:p>
            <a:pPr lvl="0" algn="just" fontAlgn="base">
              <a:lnSpc>
                <a:spcPct val="90000"/>
              </a:lnSpc>
            </a:pPr>
            <a:r>
              <a:rPr lang="fr-FR" sz="1200" dirty="0">
                <a:solidFill>
                  <a:prstClr val="black"/>
                </a:solidFill>
                <a:latin typeface="Arial" pitchFamily="34" charset="0"/>
                <a:ea typeface="ＭＳ Ｐゴシック" pitchFamily="34" charset="-128"/>
                <a:cs typeface="Arial" pitchFamily="34" charset="0"/>
              </a:rPr>
              <a:t>générosité du public à un référentiel de bonnes pratiques, qui couvrent la gouvernance, la gestion financière et l’efficacité de l’action. </a:t>
            </a:r>
            <a:r>
              <a:rPr lang="fr-FR" altLang="fr-FR" sz="1200" dirty="0">
                <a:solidFill>
                  <a:prstClr val="black"/>
                </a:solidFill>
                <a:latin typeface="Arial" pitchFamily="34" charset="0"/>
                <a:ea typeface="ＭＳ Ｐゴシック" pitchFamily="34" charset="-128"/>
                <a:cs typeface="Arial" pitchFamily="34" charset="0"/>
              </a:rPr>
              <a:t> </a:t>
            </a:r>
          </a:p>
        </p:txBody>
      </p:sp>
      <p:sp>
        <p:nvSpPr>
          <p:cNvPr id="70" name="Rectangle à coins arrondis 69"/>
          <p:cNvSpPr/>
          <p:nvPr/>
        </p:nvSpPr>
        <p:spPr>
          <a:xfrm>
            <a:off x="7332087" y="1757872"/>
            <a:ext cx="4360983" cy="3279835"/>
          </a:xfrm>
          <a:prstGeom prst="roundRect">
            <a:avLst/>
          </a:prstGeom>
          <a:noFill/>
          <a:ln>
            <a:solidFill>
              <a:srgbClr val="CCD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90000"/>
              </a:lnSpc>
              <a:spcAft>
                <a:spcPts val="600"/>
              </a:spcAft>
            </a:pPr>
            <a:endParaRPr lang="fr-FR" altLang="fr-FR" sz="1200" dirty="0">
              <a:solidFill>
                <a:prstClr val="black"/>
              </a:solidFill>
              <a:latin typeface="Arial" charset="0"/>
              <a:ea typeface="ＭＳ Ｐゴシック" pitchFamily="34" charset="-128"/>
              <a:cs typeface="Arial" charset="0"/>
            </a:endParaRPr>
          </a:p>
        </p:txBody>
      </p:sp>
      <p:sp>
        <p:nvSpPr>
          <p:cNvPr id="71" name="Rectangle à coins arrondis 70"/>
          <p:cNvSpPr/>
          <p:nvPr/>
        </p:nvSpPr>
        <p:spPr>
          <a:xfrm>
            <a:off x="1614763" y="1759820"/>
            <a:ext cx="5625881" cy="3286101"/>
          </a:xfrm>
          <a:prstGeom prst="roundRect">
            <a:avLst/>
          </a:prstGeom>
          <a:noFill/>
          <a:ln>
            <a:solidFill>
              <a:srgbClr val="CCD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90000"/>
              </a:lnSpc>
              <a:spcAft>
                <a:spcPts val="600"/>
              </a:spcAft>
            </a:pPr>
            <a:endParaRPr lang="fr-FR" altLang="fr-FR" sz="1200" dirty="0">
              <a:solidFill>
                <a:prstClr val="black"/>
              </a:solidFill>
              <a:latin typeface="Arial" charset="0"/>
              <a:ea typeface="ＭＳ Ｐゴシック" pitchFamily="34" charset="-128"/>
              <a:cs typeface="Arial" charset="0"/>
            </a:endParaRPr>
          </a:p>
        </p:txBody>
      </p:sp>
      <p:pic>
        <p:nvPicPr>
          <p:cNvPr id="72" name="Picture 1" descr="https://ideas.asso.fr/wp-content/uploads/2019/06/Logo-Label-Ideas-200x2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3949" y="5101138"/>
            <a:ext cx="801826" cy="882010"/>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contenu 2"/>
          <p:cNvSpPr>
            <a:spLocks noGrp="1"/>
          </p:cNvSpPr>
          <p:nvPr>
            <p:ph idx="1"/>
          </p:nvPr>
        </p:nvSpPr>
        <p:spPr>
          <a:xfrm>
            <a:off x="5686443" y="2647062"/>
            <a:ext cx="1554201" cy="1705485"/>
          </a:xfrm>
        </p:spPr>
        <p:txBody>
          <a:bodyPr>
            <a:noAutofit/>
          </a:bodyPr>
          <a:lstStyle/>
          <a:p>
            <a:pPr>
              <a:lnSpc>
                <a:spcPts val="1600"/>
              </a:lnSpc>
            </a:pPr>
            <a:r>
              <a:rPr lang="fr-FR" altLang="fr-FR" sz="1200" dirty="0">
                <a:solidFill>
                  <a:srgbClr val="7C9396"/>
                </a:solidFill>
              </a:rPr>
              <a:t>LE BUDGET</a:t>
            </a:r>
          </a:p>
          <a:p>
            <a:pPr marL="0" lvl="1" indent="0">
              <a:lnSpc>
                <a:spcPts val="1600"/>
              </a:lnSpc>
              <a:buClr>
                <a:srgbClr val="DC002E"/>
              </a:buClr>
              <a:buNone/>
            </a:pPr>
            <a:endParaRPr lang="fr-FR" altLang="fr-FR" b="1" dirty="0">
              <a:solidFill>
                <a:srgbClr val="000000"/>
              </a:solidFill>
            </a:endParaRPr>
          </a:p>
          <a:p>
            <a:pPr marL="0" lvl="1" indent="0">
              <a:lnSpc>
                <a:spcPts val="1600"/>
              </a:lnSpc>
              <a:buClr>
                <a:srgbClr val="DC002E"/>
              </a:buClr>
              <a:buNone/>
            </a:pPr>
            <a:r>
              <a:rPr lang="fr-FR" altLang="fr-FR" sz="1200" b="1" dirty="0">
                <a:solidFill>
                  <a:srgbClr val="000000"/>
                </a:solidFill>
              </a:rPr>
              <a:t>Plus de </a:t>
            </a:r>
            <a:r>
              <a:rPr lang="fr-FR" altLang="fr-FR" sz="3200" b="1" dirty="0">
                <a:solidFill>
                  <a:schemeClr val="accent1"/>
                </a:solidFill>
              </a:rPr>
              <a:t>415</a:t>
            </a:r>
            <a:r>
              <a:rPr lang="fr-FR" altLang="fr-FR" b="1" dirty="0">
                <a:solidFill>
                  <a:srgbClr val="000000"/>
                </a:solidFill>
              </a:rPr>
              <a:t> </a:t>
            </a:r>
            <a:r>
              <a:rPr lang="fr-FR" altLang="fr-FR" sz="1200" b="1" dirty="0">
                <a:solidFill>
                  <a:srgbClr val="000000"/>
                </a:solidFill>
              </a:rPr>
              <a:t>millions d’euros </a:t>
            </a:r>
            <a:br>
              <a:rPr lang="fr-FR" altLang="fr-FR" sz="1200" b="1" dirty="0">
                <a:solidFill>
                  <a:srgbClr val="000000"/>
                </a:solidFill>
              </a:rPr>
            </a:br>
            <a:r>
              <a:rPr lang="fr-FR" altLang="fr-FR" sz="1200" dirty="0">
                <a:solidFill>
                  <a:srgbClr val="000000"/>
                </a:solidFill>
              </a:rPr>
              <a:t>au service des jeunes et des familles </a:t>
            </a:r>
          </a:p>
          <a:p>
            <a:pPr marL="265113" lvl="1" indent="-265113">
              <a:lnSpc>
                <a:spcPts val="1600"/>
              </a:lnSpc>
              <a:buClr>
                <a:srgbClr val="DC002E"/>
              </a:buClr>
              <a:buFont typeface="Menlo Bold" pitchFamily="2" charset="0"/>
              <a:buChar char="≻"/>
            </a:pPr>
            <a:endParaRPr lang="fr-FR" altLang="fr-FR" dirty="0">
              <a:solidFill>
                <a:srgbClr val="000000"/>
              </a:solidFill>
            </a:endParaRPr>
          </a:p>
          <a:p>
            <a:pPr>
              <a:lnSpc>
                <a:spcPts val="1600"/>
              </a:lnSpc>
            </a:pPr>
            <a:endParaRPr lang="fr-FR" altLang="fr-FR" dirty="0"/>
          </a:p>
          <a:p>
            <a:pPr>
              <a:lnSpc>
                <a:spcPts val="1600"/>
              </a:lnSpc>
            </a:pPr>
            <a:endParaRPr lang="fr-FR" altLang="fr-FR" dirty="0"/>
          </a:p>
          <a:p>
            <a:pPr>
              <a:lnSpc>
                <a:spcPts val="1600"/>
              </a:lnSpc>
            </a:pPr>
            <a:endParaRPr lang="fr-FR" altLang="fr-FR" dirty="0"/>
          </a:p>
          <a:p>
            <a:pPr>
              <a:lnSpc>
                <a:spcPts val="1600"/>
              </a:lnSpc>
            </a:pPr>
            <a:endParaRPr lang="fr-FR" altLang="fr-FR" dirty="0"/>
          </a:p>
          <a:p>
            <a:pPr>
              <a:lnSpc>
                <a:spcPts val="1600"/>
              </a:lnSpc>
            </a:pPr>
            <a:endParaRPr lang="fr-FR" altLang="fr-FR" dirty="0"/>
          </a:p>
          <a:p>
            <a:pPr>
              <a:lnSpc>
                <a:spcPts val="1600"/>
              </a:lnSpc>
            </a:pPr>
            <a:endParaRPr lang="fr-FR" altLang="fr-FR" dirty="0"/>
          </a:p>
          <a:p>
            <a:endParaRPr lang="fr-FR" b="0" dirty="0"/>
          </a:p>
        </p:txBody>
      </p:sp>
      <p:sp>
        <p:nvSpPr>
          <p:cNvPr id="6" name="Rectangle 5"/>
          <p:cNvSpPr/>
          <p:nvPr/>
        </p:nvSpPr>
        <p:spPr>
          <a:xfrm>
            <a:off x="3702755" y="4875414"/>
            <a:ext cx="327377" cy="17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https://www.apprentis-auteuil.org/fileadmin/user_upload/Nous_connaitre/rapport_d_activites/2020/6_ressources.jpg">
            <a:extLst>
              <a:ext uri="{FF2B5EF4-FFF2-40B4-BE49-F238E27FC236}">
                <a16:creationId xmlns:a16="http://schemas.microsoft.com/office/drawing/2014/main" id="{DAEB0C2B-D275-46FB-B8E9-C31ADBFAE9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9149"/>
          <a:stretch/>
        </p:blipFill>
        <p:spPr bwMode="auto">
          <a:xfrm>
            <a:off x="2056044" y="2505816"/>
            <a:ext cx="3630399" cy="246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17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2F5112-7F64-C94A-A3CE-9EDF7F8A8B99}" type="slidenum">
              <a:rPr lang="fr-FR" smtClean="0"/>
              <a:pPr/>
              <a:t>5</a:t>
            </a:fld>
            <a:endParaRPr lang="fr-FR" dirty="0"/>
          </a:p>
        </p:txBody>
      </p:sp>
      <p:sp>
        <p:nvSpPr>
          <p:cNvPr id="7" name="Titre 1"/>
          <p:cNvSpPr txBox="1">
            <a:spLocks/>
          </p:cNvSpPr>
          <p:nvPr/>
        </p:nvSpPr>
        <p:spPr>
          <a:xfrm>
            <a:off x="2093113" y="615211"/>
            <a:ext cx="8219203" cy="95665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700" b="1" kern="1200">
                <a:solidFill>
                  <a:srgbClr val="7C9396"/>
                </a:solidFill>
                <a:latin typeface="Arial" panose="020B0604020202020204" pitchFamily="34" charset="0"/>
                <a:ea typeface="+mj-ea"/>
                <a:cs typeface="Arial" panose="020B0604020202020204" pitchFamily="34" charset="0"/>
              </a:defRPr>
            </a:lvl1pPr>
          </a:lstStyle>
          <a:p>
            <a:r>
              <a:rPr lang="fr-FR" dirty="0"/>
              <a:t>NOS ACTIONS</a:t>
            </a:r>
          </a:p>
        </p:txBody>
      </p:sp>
      <p:pic>
        <p:nvPicPr>
          <p:cNvPr id="8" name="Espace réservé pour une imag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75400" y="2308742"/>
            <a:ext cx="5816600" cy="3553774"/>
          </a:xfrm>
          <a:prstGeom prst="rect">
            <a:avLst/>
          </a:prstGeom>
        </p:spPr>
      </p:pic>
      <p:sp>
        <p:nvSpPr>
          <p:cNvPr id="9" name="Rectangle 8"/>
          <p:cNvSpPr/>
          <p:nvPr/>
        </p:nvSpPr>
        <p:spPr>
          <a:xfrm>
            <a:off x="858644" y="1923980"/>
            <a:ext cx="5097382" cy="4016484"/>
          </a:xfrm>
          <a:prstGeom prst="rect">
            <a:avLst/>
          </a:prstGeom>
        </p:spPr>
        <p:txBody>
          <a:bodyPr wrap="square">
            <a:spAutoFit/>
          </a:bodyPr>
          <a:lstStyle/>
          <a:p>
            <a:pPr algn="r"/>
            <a:r>
              <a:rPr lang="fr-FR" sz="1500" b="1" dirty="0">
                <a:solidFill>
                  <a:schemeClr val="accent1"/>
                </a:solidFill>
              </a:rPr>
              <a:t>LA PROTECTION DE </a:t>
            </a:r>
            <a:r>
              <a:rPr lang="fr-FR" sz="1500" b="1" dirty="0" smtClean="0">
                <a:solidFill>
                  <a:schemeClr val="accent1"/>
                </a:solidFill>
              </a:rPr>
              <a:t>L’ENFANCE </a:t>
            </a:r>
          </a:p>
          <a:p>
            <a:pPr algn="r"/>
            <a:r>
              <a:rPr lang="fr-FR" sz="1500" dirty="0" smtClean="0"/>
              <a:t>En danger ou en risque  - 8OOO jeunes dont 1800 MNA - 60 </a:t>
            </a:r>
            <a:r>
              <a:rPr lang="fr-FR" sz="1500" dirty="0" err="1" smtClean="0"/>
              <a:t>ETs</a:t>
            </a:r>
            <a:endParaRPr lang="fr-FR" sz="1500" dirty="0"/>
          </a:p>
          <a:p>
            <a:pPr algn="r"/>
            <a:r>
              <a:rPr lang="fr-FR" sz="1500" b="1" dirty="0">
                <a:solidFill>
                  <a:schemeClr val="accent1"/>
                </a:solidFill>
              </a:rPr>
              <a:t>L’ÉDUCATION ET LA </a:t>
            </a:r>
            <a:r>
              <a:rPr lang="fr-FR" sz="1500" b="1" dirty="0" smtClean="0">
                <a:solidFill>
                  <a:schemeClr val="accent1"/>
                </a:solidFill>
              </a:rPr>
              <a:t>SCOLARITÉ</a:t>
            </a:r>
          </a:p>
          <a:p>
            <a:pPr algn="r"/>
            <a:r>
              <a:rPr lang="fr-FR" sz="1500" dirty="0"/>
              <a:t>Pédagogie innovante, suivi éducatif renforcé, autorité bienveillante… de la maternelle au lycée professionnel,</a:t>
            </a:r>
            <a:r>
              <a:rPr lang="fr-FR" sz="1500" b="1" dirty="0" smtClean="0">
                <a:solidFill>
                  <a:schemeClr val="accent1"/>
                </a:solidFill>
              </a:rPr>
              <a:t> </a:t>
            </a:r>
            <a:endParaRPr lang="fr-FR" sz="1500" b="1" dirty="0">
              <a:solidFill>
                <a:schemeClr val="accent1"/>
              </a:solidFill>
            </a:endParaRPr>
          </a:p>
          <a:p>
            <a:pPr algn="r"/>
            <a:r>
              <a:rPr lang="fr-FR" sz="1500" b="1" dirty="0">
                <a:solidFill>
                  <a:schemeClr val="accent1"/>
                </a:solidFill>
              </a:rPr>
              <a:t>LA FORMATION </a:t>
            </a:r>
            <a:r>
              <a:rPr lang="fr-FR" sz="1500" b="1" dirty="0" smtClean="0">
                <a:solidFill>
                  <a:schemeClr val="accent1"/>
                </a:solidFill>
              </a:rPr>
              <a:t>PROFESSIONNELLE</a:t>
            </a:r>
          </a:p>
          <a:p>
            <a:pPr algn="r"/>
            <a:r>
              <a:rPr lang="fr-FR" sz="1500" dirty="0"/>
              <a:t>77 formations du CAP au BTS dans 12 grandes filières</a:t>
            </a:r>
            <a:endParaRPr lang="fr-FR" sz="1500" b="1" dirty="0">
              <a:solidFill>
                <a:schemeClr val="accent1"/>
              </a:solidFill>
            </a:endParaRPr>
          </a:p>
          <a:p>
            <a:pPr algn="r"/>
            <a:r>
              <a:rPr lang="fr-FR" sz="1500" b="1" dirty="0">
                <a:solidFill>
                  <a:schemeClr val="accent1"/>
                </a:solidFill>
              </a:rPr>
              <a:t>L’INSERTION SOCIALE ET </a:t>
            </a:r>
            <a:r>
              <a:rPr lang="fr-FR" sz="1500" b="1" dirty="0" smtClean="0">
                <a:solidFill>
                  <a:schemeClr val="accent1"/>
                </a:solidFill>
              </a:rPr>
              <a:t>PROFESSIONNELLE</a:t>
            </a:r>
          </a:p>
          <a:p>
            <a:pPr algn="r"/>
            <a:r>
              <a:rPr lang="fr-FR" sz="1500" dirty="0" smtClean="0"/>
              <a:t>Propulse </a:t>
            </a:r>
            <a:r>
              <a:rPr lang="fr-FR" sz="1500" dirty="0" err="1" smtClean="0"/>
              <a:t>Boost</a:t>
            </a:r>
            <a:r>
              <a:rPr lang="fr-FR" sz="1500" dirty="0" smtClean="0"/>
              <a:t> et </a:t>
            </a:r>
            <a:r>
              <a:rPr lang="fr-FR" sz="1500" dirty="0" err="1" smtClean="0"/>
              <a:t>Skolas</a:t>
            </a:r>
            <a:r>
              <a:rPr lang="fr-FR" sz="1500" b="1" dirty="0">
                <a:solidFill>
                  <a:schemeClr val="accent1"/>
                </a:solidFill>
              </a:rPr>
              <a:t> </a:t>
            </a:r>
          </a:p>
          <a:p>
            <a:pPr algn="r"/>
            <a:r>
              <a:rPr lang="fr-FR" sz="1500" b="1" dirty="0">
                <a:solidFill>
                  <a:schemeClr val="accent1"/>
                </a:solidFill>
              </a:rPr>
              <a:t>L’ACCOMPAGNEMENT DES </a:t>
            </a:r>
            <a:r>
              <a:rPr lang="fr-FR" sz="1500" b="1" dirty="0" smtClean="0">
                <a:solidFill>
                  <a:schemeClr val="accent1"/>
                </a:solidFill>
              </a:rPr>
              <a:t>FAMILLES</a:t>
            </a:r>
          </a:p>
          <a:p>
            <a:pPr algn="r"/>
            <a:r>
              <a:rPr lang="fr-FR" sz="1500" dirty="0" smtClean="0"/>
              <a:t>20 Maisons des familles –relais familial.. </a:t>
            </a:r>
            <a:endParaRPr lang="fr-FR" sz="1500" dirty="0"/>
          </a:p>
          <a:p>
            <a:pPr algn="r"/>
            <a:r>
              <a:rPr lang="fr-FR" sz="1500" b="1" dirty="0">
                <a:solidFill>
                  <a:schemeClr val="accent1"/>
                </a:solidFill>
              </a:rPr>
              <a:t>LE PLAIDOYER EN FAVEUR DE LA </a:t>
            </a:r>
            <a:r>
              <a:rPr lang="fr-FR" sz="1500" b="1" dirty="0" smtClean="0">
                <a:solidFill>
                  <a:schemeClr val="accent1"/>
                </a:solidFill>
              </a:rPr>
              <a:t>JEUNESSE</a:t>
            </a:r>
          </a:p>
          <a:p>
            <a:pPr algn="r"/>
            <a:r>
              <a:rPr lang="fr-FR" sz="1500" dirty="0"/>
              <a:t>faire évoluer les regards et les politiques publiques en faveur de la jeunesse. </a:t>
            </a:r>
            <a:endParaRPr lang="fr-FR" sz="1500" b="1" dirty="0">
              <a:solidFill>
                <a:schemeClr val="accent1"/>
              </a:solidFill>
            </a:endParaRPr>
          </a:p>
          <a:p>
            <a:pPr algn="r"/>
            <a:r>
              <a:rPr lang="fr-FR" sz="1500" b="1" dirty="0">
                <a:solidFill>
                  <a:schemeClr val="accent1"/>
                </a:solidFill>
              </a:rPr>
              <a:t>À </a:t>
            </a:r>
            <a:r>
              <a:rPr lang="fr-FR" sz="1500" b="1" dirty="0" smtClean="0">
                <a:solidFill>
                  <a:schemeClr val="accent1"/>
                </a:solidFill>
              </a:rPr>
              <a:t>L’INTERNATIONAL</a:t>
            </a:r>
          </a:p>
          <a:p>
            <a:pPr algn="r"/>
            <a:r>
              <a:rPr lang="fr-FR" sz="1500" dirty="0">
                <a:cs typeface="Arial" panose="020B0604020202020204" pitchFamily="34" charset="0"/>
              </a:rPr>
              <a:t>63 partenaires internationaux et 11 000 jeunes et familles sont accompagnés de façon directe ou indirecte dans 32 pays</a:t>
            </a:r>
            <a:endParaRPr lang="fr-FR" sz="1500" b="1" dirty="0">
              <a:solidFill>
                <a:schemeClr val="accent1"/>
              </a:solidFill>
            </a:endParaRPr>
          </a:p>
        </p:txBody>
      </p:sp>
    </p:spTree>
    <p:extLst>
      <p:ext uri="{BB962C8B-B14F-4D97-AF65-F5344CB8AC3E}">
        <p14:creationId xmlns:p14="http://schemas.microsoft.com/office/powerpoint/2010/main" val="31032763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92F5112-7F64-C94A-A3CE-9EDF7F8A8B99}" type="slidenum">
              <a:rPr lang="fr-FR" smtClean="0"/>
              <a:pPr/>
              <a:t>6</a:t>
            </a:fld>
            <a:endParaRPr lang="fr-FR" dirty="0"/>
          </a:p>
        </p:txBody>
      </p:sp>
      <p:sp>
        <p:nvSpPr>
          <p:cNvPr id="5" name="Espace réservé du texte 3"/>
          <p:cNvSpPr txBox="1">
            <a:spLocks/>
          </p:cNvSpPr>
          <p:nvPr/>
        </p:nvSpPr>
        <p:spPr bwMode="auto">
          <a:xfrm>
            <a:off x="2122587" y="1234864"/>
            <a:ext cx="8715663" cy="48423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ts val="1660"/>
              </a:lnSpc>
              <a:spcBef>
                <a:spcPct val="20000"/>
              </a:spcBef>
              <a:spcAft>
                <a:spcPct val="0"/>
              </a:spcAft>
              <a:buFont typeface="Arial" pitchFamily="34" charset="0"/>
              <a:buNone/>
              <a:defRPr sz="1300" b="1" kern="1200">
                <a:solidFill>
                  <a:srgbClr val="DC002E"/>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0" indent="0" algn="l" rtl="0" eaLnBrk="0" fontAlgn="base" hangingPunct="0">
              <a:lnSpc>
                <a:spcPts val="1660"/>
              </a:lnSpc>
              <a:spcBef>
                <a:spcPct val="20000"/>
              </a:spcBef>
              <a:spcAft>
                <a:spcPct val="0"/>
              </a:spcAft>
              <a:buFontTx/>
              <a:buNone/>
              <a:defRPr sz="1300" kern="1200">
                <a:solidFill>
                  <a:schemeClr val="tx1"/>
                </a:solidFill>
                <a:latin typeface="Arial" pitchFamily="34" charset="0"/>
                <a:ea typeface="MS PGothic" pitchFamily="34" charset="-128"/>
                <a:cs typeface="Arial" pitchFamily="34" charset="0"/>
              </a:defRPr>
            </a:lvl3pPr>
            <a:lvl4pPr marL="0" indent="0" algn="l" rtl="0" eaLnBrk="0" fontAlgn="base" hangingPunct="0">
              <a:lnSpc>
                <a:spcPts val="1660"/>
              </a:lnSpc>
              <a:spcBef>
                <a:spcPct val="20000"/>
              </a:spcBef>
              <a:spcAft>
                <a:spcPct val="0"/>
              </a:spcAft>
              <a:buFontTx/>
              <a:buNone/>
              <a:defRPr sz="1300" kern="1200">
                <a:solidFill>
                  <a:schemeClr val="tx1"/>
                </a:solidFill>
                <a:latin typeface="Arial" pitchFamily="34" charset="0"/>
                <a:ea typeface="MS PGothic" pitchFamily="34" charset="-128"/>
                <a:cs typeface="Arial" pitchFamily="34" charset="0"/>
              </a:defRPr>
            </a:lvl4pPr>
            <a:lvl5pPr marL="0" indent="0" algn="l" rtl="0" eaLnBrk="0" fontAlgn="base" hangingPunct="0">
              <a:lnSpc>
                <a:spcPts val="1660"/>
              </a:lnSpc>
              <a:spcBef>
                <a:spcPct val="20000"/>
              </a:spcBef>
              <a:spcAft>
                <a:spcPct val="0"/>
              </a:spcAft>
              <a:buFontTx/>
              <a:buNone/>
              <a:defRPr sz="1300" kern="1200">
                <a:solidFill>
                  <a:schemeClr val="tx1"/>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ts val="1600"/>
              </a:lnSpc>
              <a:spcBef>
                <a:spcPct val="20000"/>
              </a:spcBef>
              <a:spcAft>
                <a:spcPct val="0"/>
              </a:spcAft>
              <a:buClrTx/>
              <a:buSzTx/>
              <a:buFontTx/>
              <a:buNone/>
              <a:tabLst/>
              <a:defRPr/>
            </a:pPr>
            <a:r>
              <a:rPr lang="fr-FR" altLang="fr-FR" sz="4000" dirty="0">
                <a:solidFill>
                  <a:srgbClr val="7C9396"/>
                </a:solidFill>
                <a:ea typeface="+mj-ea"/>
              </a:rPr>
              <a:t>UN POSITIONNEMENT UNIQUE</a:t>
            </a:r>
          </a:p>
          <a:p>
            <a:pPr marL="0" marR="0" lvl="0" indent="0" algn="l" defTabSz="914400" rtl="0" eaLnBrk="0" fontAlgn="base" latinLnBrk="0" hangingPunct="0">
              <a:lnSpc>
                <a:spcPts val="1663"/>
              </a:lnSpc>
              <a:spcBef>
                <a:spcPct val="20000"/>
              </a:spcBef>
              <a:spcAft>
                <a:spcPct val="0"/>
              </a:spcAft>
              <a:buClrTx/>
              <a:buSzTx/>
              <a:buFontTx/>
              <a:buNone/>
              <a:tabLst/>
              <a:defRPr/>
            </a:pPr>
            <a:r>
              <a:rPr kumimoji="0" lang="fr-FR" altLang="fr-FR" sz="2000" b="1" i="0" u="none" strike="noStrike" kern="1200" cap="none" spc="0" normalizeH="0" baseline="0" noProof="0" dirty="0">
                <a:ln>
                  <a:noFill/>
                </a:ln>
                <a:solidFill>
                  <a:srgbClr val="DC002E"/>
                </a:solidFill>
                <a:effectLst/>
                <a:uLnTx/>
                <a:uFillTx/>
              </a:rPr>
              <a:t> </a:t>
            </a:r>
          </a:p>
          <a:p>
            <a:pPr marL="0" marR="0" lvl="0" indent="0" algn="l" defTabSz="914400" rtl="0" eaLnBrk="0" fontAlgn="base" latinLnBrk="0" hangingPunct="0">
              <a:lnSpc>
                <a:spcPts val="1663"/>
              </a:lnSpc>
              <a:spcBef>
                <a:spcPct val="20000"/>
              </a:spcBef>
              <a:spcAft>
                <a:spcPct val="0"/>
              </a:spcAft>
              <a:buClrTx/>
              <a:buSzTx/>
              <a:buFontTx/>
              <a:buNone/>
              <a:tabLst/>
              <a:defRPr/>
            </a:pPr>
            <a:endParaRPr kumimoji="0" lang="fr-FR" altLang="fr-FR" sz="2000" b="1" i="0" u="none" strike="noStrike" kern="1200" cap="none" spc="0" normalizeH="0" baseline="0" noProof="0" dirty="0">
              <a:ln>
                <a:noFill/>
              </a:ln>
              <a:solidFill>
                <a:srgbClr val="DC002E"/>
              </a:solidFill>
              <a:effectLst/>
              <a:uLnTx/>
              <a:uFillTx/>
            </a:endParaRPr>
          </a:p>
          <a:p>
            <a:pPr marL="0" marR="0" lvl="0" indent="0" algn="l" defTabSz="914400" rtl="0" eaLnBrk="0" fontAlgn="base" latinLnBrk="0" hangingPunct="0">
              <a:lnSpc>
                <a:spcPts val="1663"/>
              </a:lnSpc>
              <a:spcBef>
                <a:spcPct val="20000"/>
              </a:spcBef>
              <a:spcAft>
                <a:spcPct val="0"/>
              </a:spcAft>
              <a:buClrTx/>
              <a:buSzTx/>
              <a:buFontTx/>
              <a:buNone/>
              <a:tabLst/>
              <a:defRPr/>
            </a:pPr>
            <a:endParaRPr kumimoji="0" lang="fr-FR" altLang="fr-FR" sz="2000" b="1" i="0" u="none" strike="noStrike" kern="1200" cap="none" spc="0" normalizeH="0" baseline="0" noProof="0" dirty="0">
              <a:ln>
                <a:noFill/>
              </a:ln>
              <a:solidFill>
                <a:srgbClr val="DC002E"/>
              </a:solidFill>
              <a:effectLst/>
              <a:uLnTx/>
              <a:uFillTx/>
            </a:endParaRPr>
          </a:p>
          <a:p>
            <a:pPr marL="342900" marR="0" lvl="0" indent="-342900" algn="l" defTabSz="914400" rtl="0" eaLnBrk="1" fontAlgn="base" latinLnBrk="0" hangingPunct="1">
              <a:lnSpc>
                <a:spcPts val="1600"/>
              </a:lnSpc>
              <a:spcBef>
                <a:spcPct val="20000"/>
              </a:spcBef>
              <a:spcAft>
                <a:spcPct val="0"/>
              </a:spcAft>
              <a:buClr>
                <a:srgbClr val="DC002E"/>
              </a:buClr>
              <a:buSzTx/>
              <a:buFont typeface="Wingdings" panose="05000000000000000000" pitchFamily="2" charset="2"/>
              <a:buChar char="§"/>
              <a:tabLst/>
              <a:defRPr/>
            </a:pPr>
            <a:r>
              <a:rPr kumimoji="0" lang="fr-FR" altLang="fr-FR" sz="2000" b="1" i="0" u="none" strike="noStrike" kern="1200" cap="none" spc="0" normalizeH="0" baseline="0" noProof="0" dirty="0">
                <a:ln>
                  <a:noFill/>
                </a:ln>
                <a:solidFill>
                  <a:sysClr val="windowText" lastClr="000000"/>
                </a:solidFill>
                <a:effectLst/>
                <a:uLnTx/>
                <a:uFillTx/>
              </a:rPr>
              <a:t>ACTEUR DE TERRAIN…</a:t>
            </a:r>
          </a:p>
          <a:p>
            <a:pPr marL="0" marR="0" lvl="0" indent="0" algn="l" defTabSz="914400" rtl="0" eaLnBrk="1" fontAlgn="base" latinLnBrk="0" hangingPunct="1">
              <a:lnSpc>
                <a:spcPts val="1600"/>
              </a:lnSpc>
              <a:spcBef>
                <a:spcPct val="20000"/>
              </a:spcBef>
              <a:spcAft>
                <a:spcPct val="0"/>
              </a:spcAft>
              <a:buClr>
                <a:srgbClr val="DC002E"/>
              </a:buClr>
              <a:buSzTx/>
              <a:buFont typeface="Arial" pitchFamily="34" charset="0"/>
              <a:buNone/>
              <a:tabLst/>
              <a:defRPr/>
            </a:pPr>
            <a:r>
              <a:rPr kumimoji="0" lang="fr-FR" altLang="fr-FR" sz="2000" b="0" i="0" u="none" strike="noStrike" kern="1200" cap="none" spc="0" normalizeH="0" baseline="0" noProof="0" dirty="0">
                <a:ln>
                  <a:noFill/>
                </a:ln>
                <a:solidFill>
                  <a:sysClr val="windowText" lastClr="000000"/>
                </a:solidFill>
                <a:effectLst/>
                <a:uLnTx/>
                <a:uFillTx/>
              </a:rPr>
              <a:t/>
            </a:r>
            <a:br>
              <a:rPr kumimoji="0" lang="fr-FR" altLang="fr-FR" sz="2000" b="0" i="0" u="none" strike="noStrike" kern="1200" cap="none" spc="0" normalizeH="0" baseline="0" noProof="0" dirty="0">
                <a:ln>
                  <a:noFill/>
                </a:ln>
                <a:solidFill>
                  <a:sysClr val="windowText" lastClr="000000"/>
                </a:solidFill>
                <a:effectLst/>
                <a:uLnTx/>
                <a:uFillTx/>
              </a:rPr>
            </a:br>
            <a:r>
              <a:rPr kumimoji="0" lang="fr-FR" altLang="fr-FR" sz="2000" b="0" i="0" u="none" strike="noStrike" kern="1200" cap="none" spc="0" normalizeH="0" baseline="0" noProof="0" dirty="0">
                <a:ln>
                  <a:noFill/>
                </a:ln>
                <a:solidFill>
                  <a:sysClr val="windowText" lastClr="000000"/>
                </a:solidFill>
                <a:effectLst/>
                <a:uLnTx/>
                <a:uFillTx/>
                <a:latin typeface="+mn-lt"/>
              </a:rPr>
              <a:t>Fondation opératrice, la Fondation d’Auteuil </a:t>
            </a:r>
            <a:r>
              <a:rPr kumimoji="0" lang="fr-FR" altLang="fr-FR" sz="2000" b="1" i="0" u="none" strike="noStrike" kern="1200" cap="none" spc="0" normalizeH="0" baseline="0" noProof="0" dirty="0">
                <a:ln>
                  <a:noFill/>
                </a:ln>
                <a:solidFill>
                  <a:sysClr val="windowText" lastClr="000000"/>
                </a:solidFill>
                <a:effectLst/>
                <a:uLnTx/>
                <a:uFillTx/>
                <a:latin typeface="+mn-lt"/>
              </a:rPr>
              <a:t>agit en direct et porte ses projets </a:t>
            </a:r>
            <a:r>
              <a:rPr kumimoji="0" lang="fr-FR" altLang="fr-FR" sz="2000" b="0" i="0" u="none" strike="noStrike" kern="1200" cap="none" spc="0" normalizeH="0" baseline="0" noProof="0" dirty="0">
                <a:ln>
                  <a:noFill/>
                </a:ln>
                <a:solidFill>
                  <a:sysClr val="windowText" lastClr="000000"/>
                </a:solidFill>
                <a:effectLst/>
                <a:uLnTx/>
                <a:uFillTx/>
                <a:latin typeface="+mn-lt"/>
              </a:rPr>
              <a:t>et ceux qu’elle </a:t>
            </a:r>
            <a:r>
              <a:rPr kumimoji="0" lang="fr-FR" altLang="fr-FR" sz="2000" b="0" i="0" u="none" strike="noStrike" kern="1200" cap="none" spc="0" normalizeH="0" baseline="0" noProof="0" dirty="0" err="1">
                <a:ln>
                  <a:noFill/>
                </a:ln>
                <a:solidFill>
                  <a:sysClr val="windowText" lastClr="000000"/>
                </a:solidFill>
                <a:effectLst/>
                <a:uLnTx/>
                <a:uFillTx/>
                <a:latin typeface="+mn-lt"/>
              </a:rPr>
              <a:t>co</a:t>
            </a:r>
            <a:r>
              <a:rPr kumimoji="0" lang="fr-FR" altLang="fr-FR" sz="2000" b="0" i="0" u="none" strike="noStrike" kern="1200" cap="none" spc="0" normalizeH="0" baseline="0" noProof="0" dirty="0">
                <a:ln>
                  <a:noFill/>
                </a:ln>
                <a:solidFill>
                  <a:sysClr val="windowText" lastClr="000000"/>
                </a:solidFill>
                <a:effectLst/>
                <a:uLnTx/>
                <a:uFillTx/>
                <a:latin typeface="+mn-lt"/>
              </a:rPr>
              <a:t>-construit avec d’autres acteurs de terrain en France et à l’international. </a:t>
            </a:r>
          </a:p>
          <a:p>
            <a:pPr marL="0" marR="0" lvl="0" indent="0" algn="l" defTabSz="914400" rtl="0" eaLnBrk="1" fontAlgn="base" latinLnBrk="0" hangingPunct="1">
              <a:lnSpc>
                <a:spcPts val="1600"/>
              </a:lnSpc>
              <a:spcBef>
                <a:spcPct val="20000"/>
              </a:spcBef>
              <a:spcAft>
                <a:spcPct val="0"/>
              </a:spcAft>
              <a:buClr>
                <a:srgbClr val="DC002E"/>
              </a:buClr>
              <a:buSzTx/>
              <a:buFont typeface="Arial" pitchFamily="34" charset="0"/>
              <a:buNone/>
              <a:tabLst/>
              <a:defRPr/>
            </a:pPr>
            <a:r>
              <a:rPr kumimoji="0" lang="fr-FR" altLang="fr-FR" sz="2000" b="0" i="0" u="none" strike="noStrike" kern="1200" cap="none" spc="0" normalizeH="0" baseline="0" noProof="0" dirty="0">
                <a:ln>
                  <a:noFill/>
                </a:ln>
                <a:solidFill>
                  <a:sysClr val="windowText" lastClr="000000"/>
                </a:solidFill>
                <a:effectLst/>
                <a:uLnTx/>
                <a:uFillTx/>
                <a:latin typeface="+mn-lt"/>
              </a:rPr>
              <a:t>Elle est le </a:t>
            </a:r>
            <a:r>
              <a:rPr kumimoji="0" lang="fr-FR" altLang="fr-FR" sz="2000" b="1" i="0" u="none" strike="noStrike" kern="1200" cap="none" spc="0" normalizeH="0" baseline="0" noProof="0" dirty="0">
                <a:ln>
                  <a:noFill/>
                </a:ln>
                <a:solidFill>
                  <a:sysClr val="windowText" lastClr="000000"/>
                </a:solidFill>
                <a:effectLst/>
                <a:uLnTx/>
                <a:uFillTx/>
                <a:latin typeface="+mn-lt"/>
              </a:rPr>
              <a:t>premier opérateur privé de l’aide à l’enfance</a:t>
            </a:r>
            <a:r>
              <a:rPr kumimoji="0" lang="fr-FR" altLang="fr-FR" sz="2000" b="0" i="0" u="none" strike="noStrike" kern="1200" cap="none" spc="0" normalizeH="0" baseline="0" noProof="0" dirty="0">
                <a:ln>
                  <a:noFill/>
                </a:ln>
                <a:solidFill>
                  <a:sysClr val="windowText" lastClr="000000"/>
                </a:solidFill>
                <a:effectLst/>
                <a:uLnTx/>
                <a:uFillTx/>
              </a:rPr>
              <a:t>.</a:t>
            </a:r>
          </a:p>
          <a:p>
            <a:pPr marL="0" marR="0" lvl="0" indent="0" algn="l" defTabSz="914400" rtl="0" eaLnBrk="1" fontAlgn="base" latinLnBrk="0" hangingPunct="1">
              <a:lnSpc>
                <a:spcPts val="1600"/>
              </a:lnSpc>
              <a:spcBef>
                <a:spcPct val="20000"/>
              </a:spcBef>
              <a:spcAft>
                <a:spcPct val="0"/>
              </a:spcAft>
              <a:buClr>
                <a:srgbClr val="DC002E"/>
              </a:buClr>
              <a:buSzTx/>
              <a:buFontTx/>
              <a:buNone/>
              <a:tabLst/>
              <a:defRPr/>
            </a:pPr>
            <a:endParaRPr kumimoji="0" lang="fr-FR" altLang="fr-FR" sz="2000" b="0" i="0" u="none" strike="noStrike" kern="1200" cap="none" spc="0" normalizeH="0" baseline="0" noProof="0" dirty="0">
              <a:ln>
                <a:noFill/>
              </a:ln>
              <a:solidFill>
                <a:sysClr val="windowText" lastClr="000000"/>
              </a:solidFill>
              <a:effectLst/>
              <a:uLnTx/>
              <a:uFillTx/>
            </a:endParaRPr>
          </a:p>
          <a:p>
            <a:pPr marL="0" marR="0" lvl="0" indent="0" algn="l" defTabSz="914400" rtl="0" eaLnBrk="1" fontAlgn="base" latinLnBrk="0" hangingPunct="1">
              <a:lnSpc>
                <a:spcPts val="1600"/>
              </a:lnSpc>
              <a:spcBef>
                <a:spcPct val="20000"/>
              </a:spcBef>
              <a:spcAft>
                <a:spcPct val="0"/>
              </a:spcAft>
              <a:buClr>
                <a:srgbClr val="DC002E"/>
              </a:buClr>
              <a:buSzTx/>
              <a:buFontTx/>
              <a:buNone/>
              <a:tabLst/>
              <a:defRPr/>
            </a:pPr>
            <a:endParaRPr kumimoji="0" lang="fr-FR" altLang="fr-FR" sz="2000" b="0" i="0" u="none" strike="noStrike" kern="1200" cap="none" spc="0" normalizeH="0" baseline="0" noProof="0" dirty="0">
              <a:ln>
                <a:noFill/>
              </a:ln>
              <a:solidFill>
                <a:sysClr val="windowText" lastClr="000000"/>
              </a:solidFill>
              <a:effectLst/>
              <a:uLnTx/>
              <a:uFillTx/>
            </a:endParaRPr>
          </a:p>
          <a:p>
            <a:pPr marL="342900" marR="0" lvl="0" indent="-342900" algn="l" defTabSz="914400" rtl="0" eaLnBrk="1" fontAlgn="base" latinLnBrk="0" hangingPunct="1">
              <a:lnSpc>
                <a:spcPts val="1600"/>
              </a:lnSpc>
              <a:spcBef>
                <a:spcPct val="20000"/>
              </a:spcBef>
              <a:spcAft>
                <a:spcPct val="0"/>
              </a:spcAft>
              <a:buClr>
                <a:srgbClr val="DC002E"/>
              </a:buClr>
              <a:buSzTx/>
              <a:buFont typeface="Wingdings" panose="05000000000000000000" pitchFamily="2" charset="2"/>
              <a:buChar char="§"/>
              <a:tabLst/>
              <a:defRPr/>
            </a:pPr>
            <a:r>
              <a:rPr kumimoji="0" lang="fr-FR" altLang="fr-FR" sz="2000" b="1" i="0" u="none" strike="noStrike" kern="1200" cap="none" spc="0" normalizeH="0" baseline="0" noProof="0" dirty="0">
                <a:ln>
                  <a:noFill/>
                </a:ln>
                <a:solidFill>
                  <a:sysClr val="windowText" lastClr="000000"/>
                </a:solidFill>
                <a:effectLst/>
                <a:uLnTx/>
                <a:uFillTx/>
              </a:rPr>
              <a:t>… ET FONDATION ABRITANTE</a:t>
            </a:r>
          </a:p>
          <a:p>
            <a:pPr marL="0" marR="0" lvl="0" indent="0" algn="l" defTabSz="914400" rtl="0" eaLnBrk="1" fontAlgn="base" latinLnBrk="0" hangingPunct="1">
              <a:lnSpc>
                <a:spcPts val="1600"/>
              </a:lnSpc>
              <a:spcBef>
                <a:spcPct val="20000"/>
              </a:spcBef>
              <a:spcAft>
                <a:spcPct val="0"/>
              </a:spcAft>
              <a:buClr>
                <a:srgbClr val="DC002E"/>
              </a:buClr>
              <a:buSzTx/>
              <a:buFont typeface="Arial" pitchFamily="34" charset="0"/>
              <a:buNone/>
              <a:tabLst/>
              <a:defRPr/>
            </a:pPr>
            <a:endParaRPr kumimoji="0" lang="fr-FR" altLang="fr-FR" sz="2000" b="1" i="0" u="none" strike="noStrike" kern="1200" cap="none" spc="0" normalizeH="0" baseline="0" noProof="0" dirty="0">
              <a:ln>
                <a:noFill/>
              </a:ln>
              <a:solidFill>
                <a:sysClr val="windowText" lastClr="000000"/>
              </a:solidFill>
              <a:effectLst/>
              <a:uLnTx/>
              <a:uFillTx/>
            </a:endParaRPr>
          </a:p>
          <a:p>
            <a:pPr marL="0" marR="0" lvl="0" indent="0" algn="l" defTabSz="914400" rtl="0" eaLnBrk="1" fontAlgn="base" latinLnBrk="0" hangingPunct="1">
              <a:lnSpc>
                <a:spcPts val="1600"/>
              </a:lnSpc>
              <a:spcBef>
                <a:spcPct val="20000"/>
              </a:spcBef>
              <a:spcAft>
                <a:spcPct val="0"/>
              </a:spcAft>
              <a:buClr>
                <a:srgbClr val="DC002E"/>
              </a:buClr>
              <a:buSzTx/>
              <a:buFont typeface="Arial" pitchFamily="34" charset="0"/>
              <a:buNone/>
              <a:tabLst/>
              <a:defRPr/>
            </a:pPr>
            <a:r>
              <a:rPr kumimoji="0" lang="fr-FR" altLang="fr-FR" sz="2000" b="0" i="0" u="none" strike="noStrike" kern="1200" cap="none" spc="0" normalizeH="0" baseline="0" noProof="0" dirty="0">
                <a:ln>
                  <a:noFill/>
                </a:ln>
                <a:solidFill>
                  <a:sysClr val="windowText" lastClr="000000"/>
                </a:solidFill>
                <a:effectLst/>
                <a:uLnTx/>
                <a:uFillTx/>
                <a:latin typeface="+mn-lt"/>
              </a:rPr>
              <a:t>Première </a:t>
            </a:r>
            <a:r>
              <a:rPr kumimoji="0" lang="fr-FR" altLang="fr-FR" sz="2000" b="1" i="0" u="none" strike="noStrike" kern="1200" cap="none" spc="0" normalizeH="0" baseline="0" noProof="0" dirty="0">
                <a:ln>
                  <a:noFill/>
                </a:ln>
                <a:solidFill>
                  <a:sysClr val="windowText" lastClr="000000"/>
                </a:solidFill>
                <a:effectLst/>
                <a:uLnTx/>
                <a:uFillTx/>
                <a:latin typeface="+mn-lt"/>
              </a:rPr>
              <a:t>fondation </a:t>
            </a:r>
            <a:r>
              <a:rPr kumimoji="0" lang="fr-FR" altLang="fr-FR" sz="2000" b="1" i="0" u="none" strike="noStrike" kern="1200" cap="none" spc="0" normalizeH="0" baseline="0" noProof="0" dirty="0" err="1">
                <a:ln>
                  <a:noFill/>
                </a:ln>
                <a:solidFill>
                  <a:sysClr val="windowText" lastClr="000000"/>
                </a:solidFill>
                <a:effectLst/>
                <a:uLnTx/>
                <a:uFillTx/>
                <a:latin typeface="+mn-lt"/>
              </a:rPr>
              <a:t>abritante</a:t>
            </a:r>
            <a:r>
              <a:rPr kumimoji="0" lang="fr-FR" altLang="fr-FR" sz="2000" b="1" i="0" u="none" strike="noStrike" kern="1200" cap="none" spc="0" normalizeH="0" baseline="0" noProof="0" dirty="0">
                <a:ln>
                  <a:noFill/>
                </a:ln>
                <a:solidFill>
                  <a:sysClr val="windowText" lastClr="000000"/>
                </a:solidFill>
                <a:effectLst/>
                <a:uLnTx/>
                <a:uFillTx/>
                <a:latin typeface="+mn-lt"/>
              </a:rPr>
              <a:t> dédiée aux jeunes et aux familles en difficulté</a:t>
            </a:r>
            <a:r>
              <a:rPr kumimoji="0" lang="fr-FR" altLang="fr-FR" sz="2000" b="0" i="0" u="none" strike="noStrike" kern="1200" cap="none" spc="0" normalizeH="0" baseline="0" noProof="0" dirty="0">
                <a:ln>
                  <a:noFill/>
                </a:ln>
                <a:solidFill>
                  <a:sysClr val="windowText" lastClr="000000"/>
                </a:solidFill>
                <a:effectLst/>
                <a:uLnTx/>
                <a:uFillTx/>
                <a:latin typeface="+mn-lt"/>
              </a:rPr>
              <a:t>, elle offre à ceux qui souhaitent agir avec elle un cadre juridique, financier et philanthropique pour bâtir, en France et à l’international, leurs projets au profit de la jeunesse en difficulté en créant leur fondation sous égide.</a:t>
            </a:r>
          </a:p>
        </p:txBody>
      </p:sp>
    </p:spTree>
    <p:extLst>
      <p:ext uri="{BB962C8B-B14F-4D97-AF65-F5344CB8AC3E}">
        <p14:creationId xmlns:p14="http://schemas.microsoft.com/office/powerpoint/2010/main" val="111526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883" y="192090"/>
            <a:ext cx="9459823" cy="1325563"/>
          </a:xfrm>
        </p:spPr>
        <p:txBody>
          <a:bodyPr>
            <a:normAutofit/>
          </a:bodyPr>
          <a:lstStyle/>
          <a:p>
            <a:pPr algn="ctr"/>
            <a:r>
              <a:rPr lang="fr-FR" sz="2800" dirty="0" smtClean="0"/>
              <a:t>L’organisation en 2019 avec 3 niveaux: l’établissement</a:t>
            </a:r>
            <a:r>
              <a:rPr lang="fr-FR" sz="2800" dirty="0"/>
              <a:t>, la région, </a:t>
            </a:r>
            <a:r>
              <a:rPr lang="fr-FR" sz="2800" dirty="0" smtClean="0"/>
              <a:t>le siège, </a:t>
            </a:r>
            <a:endParaRPr lang="fr-FR" sz="2800" dirty="0"/>
          </a:p>
        </p:txBody>
      </p:sp>
      <p:sp>
        <p:nvSpPr>
          <p:cNvPr id="4" name="Espace réservé du numéro de diapositive 3"/>
          <p:cNvSpPr>
            <a:spLocks noGrp="1"/>
          </p:cNvSpPr>
          <p:nvPr>
            <p:ph type="sldNum" sz="quarter" idx="12"/>
          </p:nvPr>
        </p:nvSpPr>
        <p:spPr/>
        <p:txBody>
          <a:bodyPr/>
          <a:lstStyle/>
          <a:p>
            <a:fld id="{F92F5112-7F64-C94A-A3CE-9EDF7F8A8B99}" type="slidenum">
              <a:rPr lang="fr-FR" smtClean="0"/>
              <a:pPr/>
              <a:t>7</a:t>
            </a:fld>
            <a:endParaRPr lang="fr-FR" dirty="0"/>
          </a:p>
        </p:txBody>
      </p:sp>
      <p:pic>
        <p:nvPicPr>
          <p:cNvPr id="6" name="Image 5"/>
          <p:cNvPicPr/>
          <p:nvPr/>
        </p:nvPicPr>
        <p:blipFill>
          <a:blip r:embed="rId2"/>
          <a:stretch>
            <a:fillRect/>
          </a:stretch>
        </p:blipFill>
        <p:spPr>
          <a:xfrm>
            <a:off x="4521792" y="1909318"/>
            <a:ext cx="3786185" cy="3577082"/>
          </a:xfrm>
          <a:prstGeom prst="rect">
            <a:avLst/>
          </a:prstGeom>
        </p:spPr>
      </p:pic>
      <p:pic>
        <p:nvPicPr>
          <p:cNvPr id="7" name="Image 6"/>
          <p:cNvPicPr/>
          <p:nvPr/>
        </p:nvPicPr>
        <p:blipFill>
          <a:blip r:embed="rId3"/>
          <a:stretch>
            <a:fillRect/>
          </a:stretch>
        </p:blipFill>
        <p:spPr>
          <a:xfrm>
            <a:off x="8368937" y="5698427"/>
            <a:ext cx="1104900" cy="640080"/>
          </a:xfrm>
          <a:prstGeom prst="rect">
            <a:avLst/>
          </a:prstGeom>
        </p:spPr>
      </p:pic>
      <p:pic>
        <p:nvPicPr>
          <p:cNvPr id="8" name="Image 7"/>
          <p:cNvPicPr/>
          <p:nvPr/>
        </p:nvPicPr>
        <p:blipFill>
          <a:blip r:embed="rId4"/>
          <a:stretch>
            <a:fillRect/>
          </a:stretch>
        </p:blipFill>
        <p:spPr>
          <a:xfrm>
            <a:off x="3791562" y="5698427"/>
            <a:ext cx="1842135" cy="675640"/>
          </a:xfrm>
          <a:prstGeom prst="rect">
            <a:avLst/>
          </a:prstGeom>
        </p:spPr>
      </p:pic>
      <p:sp>
        <p:nvSpPr>
          <p:cNvPr id="3" name="Rectangle 2"/>
          <p:cNvSpPr/>
          <p:nvPr/>
        </p:nvSpPr>
        <p:spPr>
          <a:xfrm>
            <a:off x="8368937" y="1693874"/>
            <a:ext cx="3396343" cy="1200329"/>
          </a:xfrm>
          <a:prstGeom prst="rect">
            <a:avLst/>
          </a:prstGeom>
        </p:spPr>
        <p:txBody>
          <a:bodyPr wrap="square">
            <a:spAutoFit/>
          </a:bodyPr>
          <a:lstStyle/>
          <a:p>
            <a:r>
              <a:rPr lang="fr-FR" sz="1600" b="1" dirty="0">
                <a:latin typeface="Times New Roman" panose="02020603050405020304" pitchFamily="18" charset="0"/>
                <a:ea typeface="Times New Roman" panose="02020603050405020304" pitchFamily="18" charset="0"/>
              </a:rPr>
              <a:t>Le siège </a:t>
            </a:r>
            <a:r>
              <a:rPr lang="fr-FR" sz="1400" dirty="0">
                <a:latin typeface="Times New Roman" panose="02020603050405020304" pitchFamily="18" charset="0"/>
                <a:ea typeface="Times New Roman" panose="02020603050405020304" pitchFamily="18" charset="0"/>
              </a:rPr>
              <a:t>contribue à la stratégie nationale, définit ou coordonne les politiques. Il assure les missions centralisées (paie, systèmes d’information…), veille à l’unité et la cohérence d’Apprentis d’Auteuil</a:t>
            </a:r>
            <a:endParaRPr lang="fr-FR" sz="2000" dirty="0"/>
          </a:p>
        </p:txBody>
      </p:sp>
      <p:sp>
        <p:nvSpPr>
          <p:cNvPr id="9" name="Rectangle 8"/>
          <p:cNvSpPr/>
          <p:nvPr/>
        </p:nvSpPr>
        <p:spPr>
          <a:xfrm>
            <a:off x="952366" y="3940595"/>
            <a:ext cx="3666309" cy="1200329"/>
          </a:xfrm>
          <a:prstGeom prst="rect">
            <a:avLst/>
          </a:prstGeom>
        </p:spPr>
        <p:txBody>
          <a:bodyPr wrap="square">
            <a:spAutoFit/>
          </a:bodyPr>
          <a:lstStyle/>
          <a:p>
            <a:r>
              <a:rPr lang="fr-FR" sz="1600" b="1" dirty="0" smtClean="0">
                <a:latin typeface="Times New Roman" panose="02020603050405020304" pitchFamily="18" charset="0"/>
                <a:ea typeface="Times New Roman" panose="02020603050405020304" pitchFamily="18" charset="0"/>
              </a:rPr>
              <a:t>La région</a:t>
            </a:r>
            <a:r>
              <a:rPr lang="fr-FR" sz="1600" dirty="0" smtClean="0">
                <a:latin typeface="Times New Roman" panose="02020603050405020304" pitchFamily="18" charset="0"/>
                <a:ea typeface="Times New Roman" panose="02020603050405020304" pitchFamily="18" charset="0"/>
              </a:rPr>
              <a:t> </a:t>
            </a:r>
            <a:r>
              <a:rPr lang="fr-FR" sz="1400" dirty="0">
                <a:latin typeface="Times New Roman" panose="02020603050405020304" pitchFamily="18" charset="0"/>
                <a:ea typeface="Times New Roman" panose="02020603050405020304" pitchFamily="18" charset="0"/>
              </a:rPr>
              <a:t>vient en appui aux établissements, définit et porte la feuille de route régionale. Elle vise au renforcement du travail en coopération et au plein exercice de la responsabilité des directeurs d’établissement</a:t>
            </a:r>
            <a:endParaRPr lang="fr-FR" sz="1400" dirty="0"/>
          </a:p>
        </p:txBody>
      </p:sp>
      <p:sp>
        <p:nvSpPr>
          <p:cNvPr id="10" name="Rectangle 9"/>
          <p:cNvSpPr/>
          <p:nvPr/>
        </p:nvSpPr>
        <p:spPr>
          <a:xfrm>
            <a:off x="945698" y="1909318"/>
            <a:ext cx="3576094" cy="984885"/>
          </a:xfrm>
          <a:prstGeom prst="rect">
            <a:avLst/>
          </a:prstGeom>
        </p:spPr>
        <p:txBody>
          <a:bodyPr wrap="square">
            <a:spAutoFit/>
          </a:bodyPr>
          <a:lstStyle/>
          <a:p>
            <a:pPr lvl="0">
              <a:buSzPts val="1000"/>
              <a:tabLst>
                <a:tab pos="457200" algn="l"/>
              </a:tabLst>
            </a:pPr>
            <a:r>
              <a:rPr lang="fr-FR" sz="1600" b="1" dirty="0" smtClean="0">
                <a:latin typeface="Times New Roman" panose="02020603050405020304" pitchFamily="18" charset="0"/>
                <a:ea typeface="Times New Roman" panose="02020603050405020304" pitchFamily="18" charset="0"/>
                <a:cs typeface="Times New Roman" panose="02020603050405020304" pitchFamily="18" charset="0"/>
              </a:rPr>
              <a:t>L’établissement</a:t>
            </a:r>
            <a:r>
              <a:rPr lang="fr-FR"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a:latin typeface="Times New Roman" panose="02020603050405020304" pitchFamily="18" charset="0"/>
                <a:ea typeface="Times New Roman" panose="02020603050405020304" pitchFamily="18" charset="0"/>
                <a:cs typeface="Times New Roman" panose="02020603050405020304" pitchFamily="18" charset="0"/>
              </a:rPr>
              <a:t>assure la prise en charge des jeunes et des familles et en garantit la qualité en cohérence avec le projet éducatif d’Apprentis </a:t>
            </a:r>
            <a:r>
              <a:rPr lang="fr-FR" sz="1400" dirty="0" smtClean="0">
                <a:latin typeface="Times New Roman" panose="02020603050405020304" pitchFamily="18" charset="0"/>
                <a:ea typeface="Times New Roman" panose="02020603050405020304" pitchFamily="18" charset="0"/>
                <a:cs typeface="Times New Roman" panose="02020603050405020304" pitchFamily="18" charset="0"/>
              </a:rPr>
              <a:t>d’Auteuil</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171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6357" y="394459"/>
            <a:ext cx="4140072" cy="1325563"/>
          </a:xfrm>
        </p:spPr>
        <p:txBody>
          <a:bodyPr>
            <a:normAutofit/>
          </a:bodyPr>
          <a:lstStyle/>
          <a:p>
            <a:r>
              <a:rPr lang="fr-FR" sz="3200" dirty="0" smtClean="0">
                <a:latin typeface="+mn-lt"/>
              </a:rPr>
              <a:t>NOS IMPLANTATIONS </a:t>
            </a:r>
            <a:br>
              <a:rPr lang="fr-FR" sz="3200" dirty="0" smtClean="0">
                <a:latin typeface="+mn-lt"/>
              </a:rPr>
            </a:br>
            <a:r>
              <a:rPr lang="fr-FR" sz="3200" dirty="0" smtClean="0">
                <a:latin typeface="+mn-lt"/>
              </a:rPr>
              <a:t>DANS LE SUD-OUEST</a:t>
            </a:r>
            <a:endParaRPr lang="fr-FR" sz="3200" dirty="0">
              <a:latin typeface="+mn-lt"/>
            </a:endParaRPr>
          </a:p>
        </p:txBody>
      </p:sp>
      <p:sp>
        <p:nvSpPr>
          <p:cNvPr id="4" name="Espace réservé du numéro de diapositive 3"/>
          <p:cNvSpPr>
            <a:spLocks noGrp="1"/>
          </p:cNvSpPr>
          <p:nvPr>
            <p:ph type="sldNum" sz="quarter" idx="12"/>
          </p:nvPr>
        </p:nvSpPr>
        <p:spPr/>
        <p:txBody>
          <a:bodyPr/>
          <a:lstStyle/>
          <a:p>
            <a:fld id="{F92F5112-7F64-C94A-A3CE-9EDF7F8A8B99}" type="slidenum">
              <a:rPr lang="fr-FR" smtClean="0"/>
              <a:pPr/>
              <a:t>8</a:t>
            </a:fld>
            <a:endParaRPr lang="fr-FR" dirty="0"/>
          </a:p>
        </p:txBody>
      </p:sp>
      <p:sp>
        <p:nvSpPr>
          <p:cNvPr id="3" name="Rectangle 2"/>
          <p:cNvSpPr/>
          <p:nvPr/>
        </p:nvSpPr>
        <p:spPr>
          <a:xfrm>
            <a:off x="6981370" y="-11904"/>
            <a:ext cx="4905829" cy="899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431260" y="1857189"/>
            <a:ext cx="5040659" cy="400110"/>
          </a:xfrm>
          <a:prstGeom prst="rect">
            <a:avLst/>
          </a:prstGeom>
          <a:solidFill>
            <a:srgbClr val="C00000"/>
          </a:solidFill>
        </p:spPr>
        <p:txBody>
          <a:bodyPr wrap="square" rtlCol="0">
            <a:spAutoFit/>
          </a:bodyPr>
          <a:lstStyle/>
          <a:p>
            <a:pPr algn="ctr"/>
            <a:r>
              <a:rPr lang="fr-FR" sz="2000" b="1" dirty="0" smtClean="0">
                <a:solidFill>
                  <a:schemeClr val="bg1"/>
                </a:solidFill>
              </a:rPr>
              <a:t>26 établissements</a:t>
            </a:r>
          </a:p>
        </p:txBody>
      </p:sp>
      <p:sp>
        <p:nvSpPr>
          <p:cNvPr id="9" name="Espace réservé du texte 4"/>
          <p:cNvSpPr txBox="1">
            <a:spLocks/>
          </p:cNvSpPr>
          <p:nvPr/>
        </p:nvSpPr>
        <p:spPr bwMode="auto">
          <a:xfrm>
            <a:off x="3793670" y="3865696"/>
            <a:ext cx="2678249" cy="5709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p>
            <a:pPr marL="457200" indent="-228600" fontAlgn="base">
              <a:lnSpc>
                <a:spcPts val="1700"/>
              </a:lnSpc>
              <a:spcAft>
                <a:spcPts val="0"/>
              </a:spcAft>
            </a:pPr>
            <a:endParaRPr lang="fr-FR" sz="1400" b="1" kern="1200" dirty="0" smtClean="0">
              <a:solidFill>
                <a:srgbClr val="C00000"/>
              </a:solidFill>
              <a:effectLst/>
              <a:latin typeface="Arial"/>
              <a:ea typeface="Calibri"/>
              <a:cs typeface="Times New Roman"/>
            </a:endParaRPr>
          </a:p>
          <a:p>
            <a:pPr marL="457200" indent="-228600" algn="ctr" fontAlgn="base">
              <a:lnSpc>
                <a:spcPts val="1700"/>
              </a:lnSpc>
              <a:spcAft>
                <a:spcPts val="0"/>
              </a:spcAft>
            </a:pPr>
            <a:r>
              <a:rPr lang="fr-FR" sz="1400" b="1" kern="1200" dirty="0" smtClean="0">
                <a:solidFill>
                  <a:srgbClr val="C00000"/>
                </a:solidFill>
                <a:effectLst/>
                <a:ea typeface="Calibri"/>
                <a:cs typeface="Times New Roman"/>
              </a:rPr>
              <a:t>200 familles </a:t>
            </a:r>
            <a:r>
              <a:rPr lang="fr-FR" sz="1400" b="1" kern="1200" dirty="0" smtClean="0">
                <a:solidFill>
                  <a:srgbClr val="000000"/>
                </a:solidFill>
                <a:effectLst/>
                <a:ea typeface="Calibri"/>
                <a:cs typeface="Times New Roman"/>
              </a:rPr>
              <a:t>accompagnées</a:t>
            </a:r>
            <a:endParaRPr lang="fr-FR" sz="2000" kern="1200" dirty="0" smtClean="0">
              <a:solidFill>
                <a:srgbClr val="000000"/>
              </a:solidFill>
              <a:effectLst/>
              <a:ea typeface="Calibri"/>
              <a:cs typeface="Times New Roman"/>
            </a:endParaRPr>
          </a:p>
          <a:p>
            <a:pPr fontAlgn="base">
              <a:lnSpc>
                <a:spcPts val="1300"/>
              </a:lnSpc>
              <a:spcAft>
                <a:spcPts val="0"/>
              </a:spcAft>
            </a:pPr>
            <a:r>
              <a:rPr lang="fr-FR" sz="2000" b="1" kern="1200" dirty="0">
                <a:solidFill>
                  <a:srgbClr val="000000"/>
                </a:solidFill>
                <a:effectLst/>
                <a:latin typeface="Arial"/>
                <a:ea typeface="Times New Roman"/>
                <a:cs typeface="Times New Roman"/>
              </a:rPr>
              <a:t> </a:t>
            </a:r>
            <a:endParaRPr lang="fr-FR" sz="2000" dirty="0">
              <a:effectLst/>
              <a:latin typeface="Calibri"/>
              <a:ea typeface="Times New Roman"/>
              <a:cs typeface="Times New Roman"/>
            </a:endParaRPr>
          </a:p>
          <a:p>
            <a:pPr fontAlgn="base">
              <a:lnSpc>
                <a:spcPts val="1700"/>
              </a:lnSpc>
              <a:spcAft>
                <a:spcPts val="0"/>
              </a:spcAft>
            </a:pPr>
            <a:r>
              <a:rPr lang="fr-FR" sz="2000" dirty="0">
                <a:solidFill>
                  <a:srgbClr val="DC002E"/>
                </a:solidFill>
                <a:effectLst/>
                <a:latin typeface="Calibri"/>
                <a:ea typeface="Times New Roman"/>
                <a:cs typeface="Times New Roman"/>
              </a:rPr>
              <a:t> </a:t>
            </a:r>
            <a:endParaRPr lang="fr-FR" sz="2000" dirty="0">
              <a:effectLst/>
              <a:latin typeface="Calibri"/>
              <a:ea typeface="Times New Roman"/>
              <a:cs typeface="Times New Roman"/>
            </a:endParaRPr>
          </a:p>
          <a:p>
            <a:pPr marL="450215" indent="447675" fontAlgn="base">
              <a:lnSpc>
                <a:spcPts val="1600"/>
              </a:lnSpc>
              <a:spcAft>
                <a:spcPts val="0"/>
              </a:spcAft>
            </a:pPr>
            <a:r>
              <a:rPr lang="fr-FR" sz="2000" dirty="0">
                <a:effectLst/>
                <a:latin typeface="Times New Roman"/>
                <a:ea typeface="Times New Roman"/>
              </a:rPr>
              <a:t> </a:t>
            </a:r>
          </a:p>
        </p:txBody>
      </p:sp>
      <p:pic>
        <p:nvPicPr>
          <p:cNvPr id="1026" name="Picture 2" descr="D:\Users\sandra.tran\Desktop\4305_03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11983" y="2379110"/>
            <a:ext cx="2429465" cy="16203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7842" y="2382397"/>
            <a:ext cx="2420478" cy="1617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57686" y="4021296"/>
            <a:ext cx="2746601" cy="310341"/>
          </a:xfrm>
          <a:prstGeom prst="rect">
            <a:avLst/>
          </a:prstGeom>
        </p:spPr>
        <p:txBody>
          <a:bodyPr wrap="square">
            <a:spAutoFit/>
          </a:bodyPr>
          <a:lstStyle/>
          <a:p>
            <a:pPr marL="457200" indent="-228600" fontAlgn="base">
              <a:lnSpc>
                <a:spcPts val="1700"/>
              </a:lnSpc>
              <a:spcAft>
                <a:spcPts val="0"/>
              </a:spcAft>
            </a:pPr>
            <a:r>
              <a:rPr lang="fr-FR" sz="1400" b="1" dirty="0" smtClean="0">
                <a:solidFill>
                  <a:srgbClr val="C00000"/>
                </a:solidFill>
                <a:ea typeface="Calibri"/>
                <a:cs typeface="Times New Roman"/>
              </a:rPr>
              <a:t>Près de 2400 jeunes </a:t>
            </a:r>
            <a:r>
              <a:rPr lang="fr-FR" sz="1400" b="1" dirty="0">
                <a:solidFill>
                  <a:srgbClr val="000000"/>
                </a:solidFill>
                <a:ea typeface="Calibri"/>
                <a:cs typeface="Times New Roman"/>
              </a:rPr>
              <a:t>accueillis</a:t>
            </a:r>
          </a:p>
        </p:txBody>
      </p:sp>
      <p:sp>
        <p:nvSpPr>
          <p:cNvPr id="6" name="Rectangle 5"/>
          <p:cNvSpPr/>
          <p:nvPr/>
        </p:nvSpPr>
        <p:spPr>
          <a:xfrm>
            <a:off x="1631042" y="6028777"/>
            <a:ext cx="2162628" cy="528350"/>
          </a:xfrm>
          <a:prstGeom prst="rect">
            <a:avLst/>
          </a:prstGeom>
        </p:spPr>
        <p:txBody>
          <a:bodyPr wrap="square">
            <a:spAutoFit/>
          </a:bodyPr>
          <a:lstStyle/>
          <a:p>
            <a:pPr marL="457200" indent="-228600" fontAlgn="base">
              <a:lnSpc>
                <a:spcPts val="1700"/>
              </a:lnSpc>
              <a:spcAft>
                <a:spcPts val="0"/>
              </a:spcAft>
            </a:pPr>
            <a:endParaRPr lang="fr-FR" dirty="0">
              <a:ea typeface="Calibri"/>
              <a:cs typeface="Times New Roman"/>
            </a:endParaRPr>
          </a:p>
          <a:p>
            <a:pPr marL="457200" indent="-228600" fontAlgn="base">
              <a:lnSpc>
                <a:spcPts val="1700"/>
              </a:lnSpc>
              <a:spcAft>
                <a:spcPts val="0"/>
              </a:spcAft>
            </a:pPr>
            <a:r>
              <a:rPr lang="fr-FR" sz="1400" b="1" dirty="0">
                <a:solidFill>
                  <a:srgbClr val="C00000"/>
                </a:solidFill>
                <a:ea typeface="Calibri"/>
                <a:cs typeface="Times New Roman"/>
              </a:rPr>
              <a:t>701 collaborateurs </a:t>
            </a:r>
          </a:p>
        </p:txBody>
      </p:sp>
      <p:pic>
        <p:nvPicPr>
          <p:cNvPr id="1031" name="Picture 7" descr="D:\Users\sandra.tran\Desktop\IMG MAKERSPACE\DSC_869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6705" y="4483537"/>
            <a:ext cx="2516775" cy="1726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011983" y="6037283"/>
            <a:ext cx="2162628" cy="528350"/>
          </a:xfrm>
          <a:prstGeom prst="rect">
            <a:avLst/>
          </a:prstGeom>
        </p:spPr>
        <p:txBody>
          <a:bodyPr wrap="square">
            <a:spAutoFit/>
          </a:bodyPr>
          <a:lstStyle/>
          <a:p>
            <a:pPr marL="457200" indent="-228600" fontAlgn="base">
              <a:lnSpc>
                <a:spcPts val="1700"/>
              </a:lnSpc>
              <a:spcAft>
                <a:spcPts val="0"/>
              </a:spcAft>
            </a:pPr>
            <a:endParaRPr lang="fr-FR" dirty="0">
              <a:ea typeface="Calibri"/>
              <a:cs typeface="Times New Roman"/>
            </a:endParaRPr>
          </a:p>
          <a:p>
            <a:pPr marL="457200" indent="-228600" algn="ctr" fontAlgn="base">
              <a:lnSpc>
                <a:spcPts val="1700"/>
              </a:lnSpc>
              <a:spcAft>
                <a:spcPts val="0"/>
              </a:spcAft>
            </a:pPr>
            <a:r>
              <a:rPr lang="fr-FR" sz="1400" b="1" dirty="0" smtClean="0">
                <a:solidFill>
                  <a:srgbClr val="C00000"/>
                </a:solidFill>
                <a:ea typeface="Calibri"/>
                <a:cs typeface="Times New Roman"/>
              </a:rPr>
              <a:t>90 bénévoles</a:t>
            </a:r>
            <a:endParaRPr lang="fr-FR" sz="1400" b="1" dirty="0">
              <a:solidFill>
                <a:srgbClr val="C00000"/>
              </a:solidFill>
              <a:ea typeface="Calibri"/>
              <a:cs typeface="Times New Roman"/>
            </a:endParaRPr>
          </a:p>
        </p:txBody>
      </p:sp>
      <p:pic>
        <p:nvPicPr>
          <p:cNvPr id="7" name="Imag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8622" y="4491048"/>
            <a:ext cx="2383298" cy="1718668"/>
          </a:xfrm>
          <a:prstGeom prst="rect">
            <a:avLst/>
          </a:prstGeom>
        </p:spPr>
      </p:pic>
      <p:pic>
        <p:nvPicPr>
          <p:cNvPr id="1028" name="Picture 4" descr="D:\Users\sandra.tran\Desktop\Capture.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58745" y="1366053"/>
            <a:ext cx="4197574" cy="36464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Users\sandra.tran\Desktop\Captur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04107" y="5109079"/>
            <a:ext cx="1883226" cy="2840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D:\Users\sandra.tran\Desktop\Capture.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82331" y="5838214"/>
            <a:ext cx="1100479" cy="2740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Users\sandra.tran\Desktop\Capture.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360563" y="6205766"/>
            <a:ext cx="1121191" cy="24436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Users\sandra.tran\Desktop\Capture.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411354" y="5525939"/>
            <a:ext cx="2267864" cy="22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2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92F5112-7F64-C94A-A3CE-9EDF7F8A8B99}" type="slidenum">
              <a:rPr lang="fr-FR" smtClean="0"/>
              <a:pPr/>
              <a:t>9</a:t>
            </a:fld>
            <a:endParaRPr lang="fr-FR" dirty="0"/>
          </a:p>
        </p:txBody>
      </p:sp>
      <p:sp>
        <p:nvSpPr>
          <p:cNvPr id="7" name="Espace réservé du contenu 6"/>
          <p:cNvSpPr>
            <a:spLocks noGrp="1"/>
          </p:cNvSpPr>
          <p:nvPr>
            <p:ph idx="1"/>
          </p:nvPr>
        </p:nvSpPr>
        <p:spPr>
          <a:xfrm>
            <a:off x="1839952" y="211874"/>
            <a:ext cx="6857008" cy="6322757"/>
          </a:xfrm>
          <a:prstGeom prst="rect">
            <a:avLst/>
          </a:prstGeom>
        </p:spPr>
        <p:txBody>
          <a:bodyPr wrap="square">
            <a:spAutoFit/>
          </a:bodyPr>
          <a:lstStyle/>
          <a:p>
            <a:pPr algn="ctr" defTabSz="457200" eaLnBrk="0" hangingPunct="0">
              <a:spcBef>
                <a:spcPct val="20000"/>
              </a:spcBef>
              <a:defRPr/>
            </a:pPr>
            <a:r>
              <a:rPr lang="fr-FR" sz="2800" b="1" dirty="0" smtClean="0">
                <a:solidFill>
                  <a:srgbClr val="C00000"/>
                </a:solidFill>
                <a:latin typeface="+mn-lt"/>
                <a:ea typeface="MS PGothic" pitchFamily="34" charset="-128"/>
                <a:cs typeface="Arial" panose="020B0604020202020204" pitchFamily="34" charset="0"/>
              </a:rPr>
              <a:t>Saint-Joseph notre site historique en NA</a:t>
            </a:r>
            <a:endParaRPr lang="fr-FR" sz="2800" b="0" i="1" dirty="0">
              <a:solidFill>
                <a:schemeClr val="accent6">
                  <a:lumMod val="60000"/>
                  <a:lumOff val="40000"/>
                </a:schemeClr>
              </a:solidFill>
              <a:latin typeface="+mn-lt"/>
              <a:ea typeface="MS PGothic" pitchFamily="34" charset="-128"/>
              <a:cs typeface="Arial" panose="020B0604020202020204" pitchFamily="34" charset="0"/>
            </a:endParaRPr>
          </a:p>
          <a:p>
            <a:pPr algn="ctr" defTabSz="457200" eaLnBrk="0" hangingPunct="0">
              <a:spcBef>
                <a:spcPct val="20000"/>
              </a:spcBef>
              <a:defRPr/>
            </a:pPr>
            <a:r>
              <a:rPr lang="fr-FR" b="0" dirty="0" smtClean="0">
                <a:latin typeface="+mn-lt"/>
              </a:rPr>
              <a:t>250 élèves -   120 </a:t>
            </a:r>
            <a:r>
              <a:rPr lang="fr-FR" b="0" dirty="0">
                <a:latin typeface="+mn-lt"/>
              </a:rPr>
              <a:t>places en internat </a:t>
            </a:r>
            <a:endParaRPr lang="fr-FR" sz="1000" dirty="0" smtClean="0">
              <a:latin typeface="+mn-lt"/>
              <a:ea typeface="MS PGothic" pitchFamily="34" charset="-128"/>
              <a:cs typeface="Arial" panose="020B0604020202020204" pitchFamily="34" charset="0"/>
            </a:endParaRPr>
          </a:p>
          <a:p>
            <a:r>
              <a:rPr lang="fr-FR" dirty="0" smtClean="0">
                <a:solidFill>
                  <a:srgbClr val="C00000"/>
                </a:solidFill>
                <a:latin typeface="+mn-lt"/>
                <a:ea typeface="MS PGothic" pitchFamily="34" charset="-128"/>
              </a:rPr>
              <a:t>Formations proposées:</a:t>
            </a:r>
            <a:endParaRPr lang="fr-FR" sz="1600" b="0" dirty="0" smtClean="0">
              <a:solidFill>
                <a:prstClr val="black"/>
              </a:solidFill>
              <a:latin typeface="+mn-lt"/>
            </a:endParaRPr>
          </a:p>
          <a:p>
            <a:pPr marL="285750" indent="-285750">
              <a:spcBef>
                <a:spcPts val="300"/>
              </a:spcBef>
              <a:buFont typeface="Wingdings" panose="05000000000000000000" pitchFamily="2" charset="2"/>
              <a:buChar char="§"/>
            </a:pPr>
            <a:r>
              <a:rPr lang="fr-FR" sz="1600" b="0" dirty="0" smtClean="0">
                <a:solidFill>
                  <a:prstClr val="black"/>
                </a:solidFill>
                <a:latin typeface="+mn-lt"/>
              </a:rPr>
              <a:t>Collège 6</a:t>
            </a:r>
            <a:r>
              <a:rPr lang="fr-FR" sz="1600" b="0" baseline="30000" dirty="0" smtClean="0">
                <a:solidFill>
                  <a:prstClr val="black"/>
                </a:solidFill>
                <a:latin typeface="+mn-lt"/>
              </a:rPr>
              <a:t>e</a:t>
            </a:r>
            <a:r>
              <a:rPr lang="fr-FR" sz="1600" b="0" dirty="0" smtClean="0">
                <a:solidFill>
                  <a:prstClr val="black"/>
                </a:solidFill>
                <a:latin typeface="+mn-lt"/>
              </a:rPr>
              <a:t> à 3</a:t>
            </a:r>
            <a:r>
              <a:rPr lang="fr-FR" sz="1600" b="0" baseline="30000" dirty="0" smtClean="0">
                <a:solidFill>
                  <a:prstClr val="black"/>
                </a:solidFill>
                <a:latin typeface="+mn-lt"/>
              </a:rPr>
              <a:t>e</a:t>
            </a:r>
            <a:r>
              <a:rPr lang="fr-FR" sz="1600" b="0" dirty="0" smtClean="0">
                <a:solidFill>
                  <a:prstClr val="black"/>
                </a:solidFill>
                <a:latin typeface="+mn-lt"/>
              </a:rPr>
              <a:t> générale</a:t>
            </a:r>
          </a:p>
          <a:p>
            <a:pPr marL="285750" indent="-285750">
              <a:spcBef>
                <a:spcPts val="300"/>
              </a:spcBef>
              <a:buFont typeface="Wingdings" panose="05000000000000000000" pitchFamily="2" charset="2"/>
              <a:buChar char="§"/>
            </a:pPr>
            <a:r>
              <a:rPr lang="fr-FR" sz="1600" b="0" dirty="0" smtClean="0">
                <a:solidFill>
                  <a:prstClr val="black"/>
                </a:solidFill>
                <a:latin typeface="+mn-lt"/>
              </a:rPr>
              <a:t>3ème Prépa-Métiers</a:t>
            </a:r>
          </a:p>
          <a:p>
            <a:pPr>
              <a:spcBef>
                <a:spcPts val="300"/>
              </a:spcBef>
            </a:pPr>
            <a:r>
              <a:rPr lang="fr-FR" sz="1600" b="0" dirty="0" smtClean="0">
                <a:solidFill>
                  <a:prstClr val="black"/>
                </a:solidFill>
                <a:latin typeface="+mn-lt"/>
              </a:rPr>
              <a:t>• Lycée professionnel</a:t>
            </a:r>
          </a:p>
          <a:p>
            <a:pPr>
              <a:spcBef>
                <a:spcPts val="300"/>
              </a:spcBef>
            </a:pPr>
            <a:r>
              <a:rPr lang="fr-FR" sz="1600" b="0" dirty="0">
                <a:solidFill>
                  <a:prstClr val="black"/>
                </a:solidFill>
                <a:latin typeface="+mn-lt"/>
              </a:rPr>
              <a:t>	</a:t>
            </a:r>
            <a:r>
              <a:rPr lang="fr-FR" sz="1200" b="0" dirty="0" smtClean="0">
                <a:solidFill>
                  <a:prstClr val="black"/>
                </a:solidFill>
                <a:latin typeface="+mn-lt"/>
              </a:rPr>
              <a:t>CAP </a:t>
            </a:r>
            <a:r>
              <a:rPr lang="fr-FR" sz="1200" b="0" dirty="0">
                <a:solidFill>
                  <a:prstClr val="black"/>
                </a:solidFill>
                <a:latin typeface="+mn-lt"/>
              </a:rPr>
              <a:t>Coiffure - en partenariat avec la Fondation </a:t>
            </a:r>
            <a:r>
              <a:rPr lang="fr-FR" sz="1200" b="0" dirty="0" smtClean="0">
                <a:solidFill>
                  <a:prstClr val="black"/>
                </a:solidFill>
                <a:latin typeface="+mn-lt"/>
              </a:rPr>
              <a:t>L’Oréal (100%)</a:t>
            </a:r>
            <a:endParaRPr lang="fr-FR" sz="1200" b="0" dirty="0">
              <a:solidFill>
                <a:prstClr val="black"/>
              </a:solidFill>
              <a:latin typeface="+mn-lt"/>
            </a:endParaRPr>
          </a:p>
          <a:p>
            <a:pPr>
              <a:spcBef>
                <a:spcPts val="300"/>
              </a:spcBef>
            </a:pPr>
            <a:r>
              <a:rPr lang="fr-FR" sz="1200" b="0" dirty="0" smtClean="0">
                <a:solidFill>
                  <a:prstClr val="black"/>
                </a:solidFill>
                <a:latin typeface="+mn-lt"/>
              </a:rPr>
              <a:t>	 </a:t>
            </a:r>
            <a:r>
              <a:rPr lang="fr-FR" sz="1200" b="0" dirty="0">
                <a:solidFill>
                  <a:prstClr val="black"/>
                </a:solidFill>
                <a:latin typeface="+mn-lt"/>
              </a:rPr>
              <a:t>CAP Menuisier Fabricant (83%)</a:t>
            </a:r>
          </a:p>
          <a:p>
            <a:pPr>
              <a:spcBef>
                <a:spcPts val="300"/>
              </a:spcBef>
            </a:pPr>
            <a:r>
              <a:rPr lang="fr-FR" sz="1200" b="0" dirty="0" smtClean="0">
                <a:solidFill>
                  <a:prstClr val="black"/>
                </a:solidFill>
                <a:latin typeface="+mn-lt"/>
              </a:rPr>
              <a:t>	 </a:t>
            </a:r>
            <a:r>
              <a:rPr lang="fr-FR" sz="1200" b="0" dirty="0">
                <a:solidFill>
                  <a:prstClr val="black"/>
                </a:solidFill>
                <a:latin typeface="+mn-lt"/>
              </a:rPr>
              <a:t>CAP Peintre et applicateur de revêtements (83%)</a:t>
            </a:r>
          </a:p>
          <a:p>
            <a:pPr>
              <a:spcBef>
                <a:spcPts val="300"/>
              </a:spcBef>
            </a:pPr>
            <a:r>
              <a:rPr lang="fr-FR" sz="1200" b="0" dirty="0" smtClean="0">
                <a:solidFill>
                  <a:prstClr val="black"/>
                </a:solidFill>
                <a:latin typeface="+mn-lt"/>
              </a:rPr>
              <a:t>	 </a:t>
            </a:r>
            <a:r>
              <a:rPr lang="fr-FR" sz="1200" b="0" dirty="0">
                <a:solidFill>
                  <a:prstClr val="black"/>
                </a:solidFill>
                <a:latin typeface="+mn-lt"/>
              </a:rPr>
              <a:t>CAP </a:t>
            </a:r>
            <a:r>
              <a:rPr lang="fr-FR" sz="1200" b="0" dirty="0" smtClean="0">
                <a:solidFill>
                  <a:prstClr val="black"/>
                </a:solidFill>
                <a:latin typeface="+mn-lt"/>
              </a:rPr>
              <a:t>Equipier polyvalent  </a:t>
            </a:r>
            <a:r>
              <a:rPr lang="fr-FR" sz="1200" b="0" dirty="0">
                <a:solidFill>
                  <a:prstClr val="black"/>
                </a:solidFill>
                <a:latin typeface="+mn-lt"/>
              </a:rPr>
              <a:t>Option </a:t>
            </a:r>
            <a:r>
              <a:rPr lang="fr-FR" sz="1200" b="0" dirty="0" smtClean="0">
                <a:solidFill>
                  <a:prstClr val="black"/>
                </a:solidFill>
                <a:latin typeface="+mn-lt"/>
              </a:rPr>
              <a:t>Commerce  (100%)</a:t>
            </a:r>
            <a:endParaRPr lang="fr-FR" sz="1200" b="0" dirty="0">
              <a:solidFill>
                <a:prstClr val="black"/>
              </a:solidFill>
              <a:latin typeface="+mn-lt"/>
            </a:endParaRPr>
          </a:p>
          <a:p>
            <a:pPr>
              <a:spcBef>
                <a:spcPts val="300"/>
              </a:spcBef>
            </a:pPr>
            <a:r>
              <a:rPr lang="fr-FR" sz="1200" b="0" dirty="0" smtClean="0">
                <a:solidFill>
                  <a:prstClr val="black"/>
                </a:solidFill>
                <a:latin typeface="+mn-lt"/>
              </a:rPr>
              <a:t>	BAC </a:t>
            </a:r>
            <a:r>
              <a:rPr lang="fr-FR" sz="1200" b="0" dirty="0">
                <a:solidFill>
                  <a:prstClr val="black"/>
                </a:solidFill>
                <a:latin typeface="+mn-lt"/>
              </a:rPr>
              <a:t>PRO Maintenance des équipements industriels (87</a:t>
            </a:r>
            <a:r>
              <a:rPr lang="fr-FR" sz="1200" b="0" dirty="0" smtClean="0">
                <a:solidFill>
                  <a:prstClr val="black"/>
                </a:solidFill>
                <a:latin typeface="+mn-lt"/>
              </a:rPr>
              <a:t>%)</a:t>
            </a:r>
          </a:p>
          <a:p>
            <a:pPr>
              <a:spcBef>
                <a:spcPts val="300"/>
              </a:spcBef>
            </a:pPr>
            <a:r>
              <a:rPr lang="fr-FR" sz="1600" b="0" dirty="0" smtClean="0">
                <a:solidFill>
                  <a:prstClr val="black"/>
                </a:solidFill>
                <a:latin typeface="+mn-lt"/>
              </a:rPr>
              <a:t>Programme </a:t>
            </a:r>
            <a:r>
              <a:rPr lang="fr-FR" sz="1600" b="0" dirty="0" err="1" smtClean="0">
                <a:solidFill>
                  <a:prstClr val="black"/>
                </a:solidFill>
                <a:latin typeface="+mn-lt"/>
              </a:rPr>
              <a:t>skola</a:t>
            </a:r>
            <a:r>
              <a:rPr lang="fr-FR" sz="1600" b="0" dirty="0" smtClean="0">
                <a:solidFill>
                  <a:prstClr val="black"/>
                </a:solidFill>
                <a:latin typeface="+mn-lt"/>
              </a:rPr>
              <a:t> (porté par l’AFEPT – formation continue)</a:t>
            </a:r>
          </a:p>
          <a:p>
            <a:pPr>
              <a:spcBef>
                <a:spcPts val="300"/>
              </a:spcBef>
            </a:pPr>
            <a:r>
              <a:rPr lang="fr-FR" sz="1600" b="0" dirty="0">
                <a:solidFill>
                  <a:prstClr val="black"/>
                </a:solidFill>
                <a:latin typeface="+mn-lt"/>
              </a:rPr>
              <a:t>	</a:t>
            </a:r>
            <a:r>
              <a:rPr lang="fr-FR" sz="1200" b="0" dirty="0" err="1" smtClean="0">
                <a:solidFill>
                  <a:prstClr val="black"/>
                </a:solidFill>
                <a:latin typeface="+mn-lt"/>
              </a:rPr>
              <a:t>Skola</a:t>
            </a:r>
            <a:r>
              <a:rPr lang="fr-FR" sz="1200" b="0" dirty="0" smtClean="0">
                <a:solidFill>
                  <a:prstClr val="black"/>
                </a:solidFill>
                <a:latin typeface="+mn-lt"/>
              </a:rPr>
              <a:t> Plombier du numérique</a:t>
            </a:r>
          </a:p>
          <a:p>
            <a:pPr>
              <a:spcBef>
                <a:spcPts val="300"/>
              </a:spcBef>
            </a:pPr>
            <a:r>
              <a:rPr lang="fr-FR" sz="1200" b="0" dirty="0" smtClean="0">
                <a:solidFill>
                  <a:prstClr val="black"/>
                </a:solidFill>
                <a:latin typeface="+mn-lt"/>
              </a:rPr>
              <a:t>	</a:t>
            </a:r>
            <a:r>
              <a:rPr lang="fr-FR" sz="1200" b="0" dirty="0" err="1" smtClean="0">
                <a:solidFill>
                  <a:prstClr val="black"/>
                </a:solidFill>
                <a:latin typeface="+mn-lt"/>
              </a:rPr>
              <a:t>Skola</a:t>
            </a:r>
            <a:r>
              <a:rPr lang="fr-FR" sz="1200" b="0" dirty="0" smtClean="0">
                <a:solidFill>
                  <a:prstClr val="black"/>
                </a:solidFill>
                <a:latin typeface="+mn-lt"/>
              </a:rPr>
              <a:t> Sandaya (« Michel Morin site touristique)</a:t>
            </a:r>
          </a:p>
          <a:p>
            <a:pPr>
              <a:spcBef>
                <a:spcPts val="300"/>
              </a:spcBef>
            </a:pPr>
            <a:r>
              <a:rPr lang="fr-FR" sz="1200" b="0" dirty="0">
                <a:solidFill>
                  <a:prstClr val="black"/>
                </a:solidFill>
                <a:latin typeface="+mn-lt"/>
              </a:rPr>
              <a:t>	</a:t>
            </a:r>
            <a:r>
              <a:rPr lang="fr-FR" sz="1200" b="0" dirty="0" err="1" smtClean="0">
                <a:solidFill>
                  <a:prstClr val="black"/>
                </a:solidFill>
                <a:latin typeface="+mn-lt"/>
              </a:rPr>
              <a:t>Skola</a:t>
            </a:r>
            <a:r>
              <a:rPr lang="fr-FR" sz="1200" b="0" dirty="0" smtClean="0">
                <a:solidFill>
                  <a:prstClr val="black"/>
                </a:solidFill>
                <a:latin typeface="+mn-lt"/>
              </a:rPr>
              <a:t> Vignerons du Vivant</a:t>
            </a:r>
          </a:p>
          <a:p>
            <a:r>
              <a:rPr lang="fr-FR" dirty="0">
                <a:solidFill>
                  <a:srgbClr val="C00000"/>
                </a:solidFill>
                <a:latin typeface="+mn-lt"/>
                <a:ea typeface="MS PGothic" pitchFamily="34" charset="-128"/>
              </a:rPr>
              <a:t>Dispositifs/spécificités de l’établissement : </a:t>
            </a:r>
          </a:p>
          <a:p>
            <a:pPr marL="285750" indent="-285750">
              <a:spcBef>
                <a:spcPts val="300"/>
              </a:spcBef>
              <a:buFont typeface="Arial" panose="020B0604020202020204" pitchFamily="34" charset="0"/>
              <a:buChar char="•"/>
            </a:pPr>
            <a:r>
              <a:rPr lang="fr-FR" sz="1600" b="0" dirty="0">
                <a:solidFill>
                  <a:prstClr val="black"/>
                </a:solidFill>
                <a:latin typeface="+mn-lt"/>
                <a:cs typeface="Arial" panose="020B0604020202020204" pitchFamily="34" charset="0"/>
              </a:rPr>
              <a:t>Internat relais, </a:t>
            </a:r>
            <a:r>
              <a:rPr lang="fr-FR" sz="1600" dirty="0" smtClean="0">
                <a:solidFill>
                  <a:schemeClr val="bg1">
                    <a:lumMod val="50000"/>
                  </a:schemeClr>
                </a:solidFill>
                <a:latin typeface="+mn-lt"/>
                <a:cs typeface="Arial" panose="020B0604020202020204" pitchFamily="34" charset="0"/>
              </a:rPr>
              <a:t>10</a:t>
            </a:r>
            <a:r>
              <a:rPr lang="fr-FR" sz="1600" b="0" dirty="0" smtClean="0">
                <a:solidFill>
                  <a:schemeClr val="bg1">
                    <a:lumMod val="50000"/>
                  </a:schemeClr>
                </a:solidFill>
                <a:latin typeface="+mn-lt"/>
                <a:cs typeface="Arial" panose="020B0604020202020204" pitchFamily="34" charset="0"/>
              </a:rPr>
              <a:t> places</a:t>
            </a:r>
          </a:p>
          <a:p>
            <a:pPr marL="285750" indent="-285750">
              <a:spcBef>
                <a:spcPts val="300"/>
              </a:spcBef>
              <a:buFont typeface="Arial" panose="020B0604020202020204" pitchFamily="34" charset="0"/>
              <a:buChar char="•"/>
            </a:pPr>
            <a:r>
              <a:rPr lang="fr-FR" sz="1600" b="0" dirty="0" smtClean="0">
                <a:solidFill>
                  <a:prstClr val="black"/>
                </a:solidFill>
                <a:latin typeface="+mn-lt"/>
                <a:cs typeface="Arial" panose="020B0604020202020204" pitchFamily="34" charset="0"/>
              </a:rPr>
              <a:t>Taux de réussite aux examens &gt; DNB série générale: </a:t>
            </a:r>
            <a:r>
              <a:rPr lang="fr-FR" sz="1600" dirty="0" smtClean="0">
                <a:solidFill>
                  <a:schemeClr val="bg1">
                    <a:lumMod val="50000"/>
                  </a:schemeClr>
                </a:solidFill>
                <a:latin typeface="+mn-lt"/>
                <a:cs typeface="Arial" panose="020B0604020202020204" pitchFamily="34" charset="0"/>
              </a:rPr>
              <a:t>100</a:t>
            </a:r>
            <a:r>
              <a:rPr lang="fr-FR" sz="1600" dirty="0" smtClean="0">
                <a:solidFill>
                  <a:schemeClr val="bg1">
                    <a:lumMod val="50000"/>
                  </a:schemeClr>
                </a:solidFill>
                <a:latin typeface="+mn-lt"/>
                <a:cs typeface="Arial" panose="020B0604020202020204" pitchFamily="34" charset="0"/>
              </a:rPr>
              <a:t>%</a:t>
            </a:r>
            <a:endParaRPr lang="fr-FR" sz="1600" dirty="0" smtClean="0">
              <a:solidFill>
                <a:schemeClr val="bg1">
                  <a:lumMod val="50000"/>
                </a:schemeClr>
              </a:solidFill>
              <a:latin typeface="+mn-lt"/>
              <a:cs typeface="Arial" panose="020B0604020202020204" pitchFamily="34" charset="0"/>
            </a:endParaRPr>
          </a:p>
          <a:p>
            <a:pPr>
              <a:spcBef>
                <a:spcPts val="300"/>
              </a:spcBef>
            </a:pPr>
            <a:r>
              <a:rPr lang="fr-FR" sz="1600" b="0" dirty="0" smtClean="0">
                <a:solidFill>
                  <a:prstClr val="black"/>
                </a:solidFill>
                <a:latin typeface="+mn-lt"/>
                <a:cs typeface="Arial" panose="020B0604020202020204" pitchFamily="34" charset="0"/>
              </a:rPr>
              <a:t>                                                            &gt; CFG                              </a:t>
            </a:r>
            <a:r>
              <a:rPr lang="fr-FR" sz="1600" dirty="0" smtClean="0">
                <a:solidFill>
                  <a:schemeClr val="bg1">
                    <a:lumMod val="50000"/>
                  </a:schemeClr>
                </a:solidFill>
                <a:latin typeface="+mn-lt"/>
                <a:cs typeface="Arial" panose="020B0604020202020204" pitchFamily="34" charset="0"/>
              </a:rPr>
              <a:t>100</a:t>
            </a:r>
            <a:r>
              <a:rPr lang="fr-FR" sz="1600" dirty="0" smtClean="0">
                <a:solidFill>
                  <a:schemeClr val="bg1">
                    <a:lumMod val="50000"/>
                  </a:schemeClr>
                </a:solidFill>
                <a:latin typeface="+mn-lt"/>
                <a:cs typeface="Arial" panose="020B0604020202020204" pitchFamily="34" charset="0"/>
              </a:rPr>
              <a:t>%</a:t>
            </a:r>
            <a:endParaRPr lang="fr-FR" sz="1600" dirty="0" smtClean="0">
              <a:solidFill>
                <a:schemeClr val="bg1">
                  <a:lumMod val="50000"/>
                </a:schemeClr>
              </a:solidFill>
              <a:latin typeface="+mn-lt"/>
              <a:cs typeface="Arial" panose="020B0604020202020204" pitchFamily="34" charset="0"/>
            </a:endParaRPr>
          </a:p>
          <a:p>
            <a:pPr>
              <a:spcBef>
                <a:spcPts val="300"/>
              </a:spcBef>
            </a:pPr>
            <a:endParaRPr lang="fr-FR" sz="800" b="0" dirty="0" smtClean="0">
              <a:solidFill>
                <a:prstClr val="black"/>
              </a:solidFill>
              <a:latin typeface="Arial" panose="020B0604020202020204" pitchFamily="34" charset="0"/>
              <a:cs typeface="Arial" panose="020B0604020202020204" pitchFamily="34" charset="0"/>
            </a:endParaRPr>
          </a:p>
          <a:p>
            <a:pPr marL="285750" indent="-285750">
              <a:spcBef>
                <a:spcPts val="300"/>
              </a:spcBef>
              <a:buFont typeface="Arial" panose="020B0604020202020204" pitchFamily="34" charset="0"/>
              <a:buChar char="•"/>
            </a:pPr>
            <a:r>
              <a:rPr lang="fr-FR" sz="1400" b="0" dirty="0">
                <a:solidFill>
                  <a:prstClr val="black"/>
                </a:solidFill>
                <a:cs typeface="Arial" panose="020B0604020202020204" pitchFamily="34" charset="0"/>
              </a:rPr>
              <a:t>Dispositif </a:t>
            </a:r>
            <a:r>
              <a:rPr lang="fr-FR" sz="1400" b="0" dirty="0" err="1">
                <a:solidFill>
                  <a:prstClr val="black"/>
                </a:solidFill>
                <a:cs typeface="Arial" panose="020B0604020202020204" pitchFamily="34" charset="0"/>
              </a:rPr>
              <a:t>MAMiNA</a:t>
            </a:r>
            <a:r>
              <a:rPr lang="fr-FR" sz="1400" b="0" dirty="0">
                <a:solidFill>
                  <a:prstClr val="black"/>
                </a:solidFill>
                <a:cs typeface="Arial" panose="020B0604020202020204" pitchFamily="34" charset="0"/>
              </a:rPr>
              <a:t>: </a:t>
            </a:r>
            <a:r>
              <a:rPr lang="fr-FR" sz="1400" dirty="0" smtClean="0">
                <a:solidFill>
                  <a:schemeClr val="bg1">
                    <a:lumMod val="50000"/>
                  </a:schemeClr>
                </a:solidFill>
                <a:cs typeface="Arial" panose="020B0604020202020204" pitchFamily="34" charset="0"/>
              </a:rPr>
              <a:t>60</a:t>
            </a:r>
            <a:endParaRPr lang="fr-FR" sz="1400" dirty="0">
              <a:solidFill>
                <a:schemeClr val="bg1">
                  <a:lumMod val="50000"/>
                </a:schemeClr>
              </a:solidFill>
              <a:cs typeface="Arial" panose="020B0604020202020204" pitchFamily="34" charset="0"/>
            </a:endParaRPr>
          </a:p>
          <a:p>
            <a:pPr marL="285750" indent="-285750">
              <a:spcBef>
                <a:spcPts val="300"/>
              </a:spcBef>
              <a:buFont typeface="Arial" panose="020B0604020202020204" pitchFamily="34" charset="0"/>
              <a:buChar char="•"/>
            </a:pPr>
            <a:r>
              <a:rPr lang="fr-FR" sz="1400" b="0" dirty="0">
                <a:solidFill>
                  <a:prstClr val="black"/>
                </a:solidFill>
              </a:rPr>
              <a:t>Prépa CAP à la formation professionnelle (15)</a:t>
            </a:r>
          </a:p>
          <a:p>
            <a:pPr marL="285750" indent="-285750">
              <a:spcBef>
                <a:spcPts val="300"/>
              </a:spcBef>
              <a:buFont typeface="Arial" panose="020B0604020202020204" pitchFamily="34" charset="0"/>
              <a:buChar char="•"/>
            </a:pPr>
            <a:r>
              <a:rPr lang="fr-FR" sz="1400" b="0" dirty="0">
                <a:solidFill>
                  <a:schemeClr val="tx1"/>
                </a:solidFill>
                <a:cs typeface="Arial" panose="020B0604020202020204" pitchFamily="34" charset="0"/>
              </a:rPr>
              <a:t>UPE 2A (15): pour élèves allophones arrivants</a:t>
            </a:r>
          </a:p>
          <a:p>
            <a:pPr marL="285750" indent="-285750">
              <a:spcBef>
                <a:spcPts val="300"/>
              </a:spcBef>
              <a:buFont typeface="Arial" panose="020B0604020202020204" pitchFamily="34" charset="0"/>
              <a:buChar char="•"/>
            </a:pPr>
            <a:r>
              <a:rPr lang="fr-FR" sz="1400" b="0" dirty="0">
                <a:solidFill>
                  <a:schemeClr val="tx1"/>
                </a:solidFill>
                <a:cs typeface="Arial" panose="020B0604020202020204" pitchFamily="34" charset="0"/>
              </a:rPr>
              <a:t>Pôle insertion: accompagnement et techniques de recherche de stages</a:t>
            </a:r>
          </a:p>
          <a:p>
            <a:pPr>
              <a:spcBef>
                <a:spcPts val="300"/>
              </a:spcBef>
            </a:pPr>
            <a:endParaRPr lang="fr-FR" sz="700" b="0" dirty="0">
              <a:solidFill>
                <a:prstClr val="black"/>
              </a:solidFill>
              <a:latin typeface="Arial" panose="020B0604020202020204" pitchFamily="34" charset="0"/>
              <a:cs typeface="Arial" panose="020B0604020202020204" pitchFamily="34" charset="0"/>
            </a:endParaRPr>
          </a:p>
        </p:txBody>
      </p:sp>
      <p:sp>
        <p:nvSpPr>
          <p:cNvPr id="8" name="Rectangle à coins arrondis 7"/>
          <p:cNvSpPr/>
          <p:nvPr/>
        </p:nvSpPr>
        <p:spPr>
          <a:xfrm>
            <a:off x="9103830" y="3414450"/>
            <a:ext cx="2489200" cy="2052320"/>
          </a:xfrm>
          <a:prstGeom prst="roundRect">
            <a:avLst/>
          </a:prstGeom>
          <a:noFill/>
          <a:ln>
            <a:solidFill>
              <a:srgbClr val="7C9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7C9396"/>
                </a:solidFill>
              </a:rPr>
              <a:t>Département</a:t>
            </a:r>
          </a:p>
          <a:p>
            <a:pPr algn="ctr"/>
            <a:r>
              <a:rPr lang="fr-FR" dirty="0" smtClean="0">
                <a:solidFill>
                  <a:srgbClr val="C00000"/>
                </a:solidFill>
              </a:rPr>
              <a:t>Gironde</a:t>
            </a:r>
          </a:p>
          <a:p>
            <a:pPr algn="ctr"/>
            <a:endParaRPr lang="fr-FR" dirty="0">
              <a:solidFill>
                <a:srgbClr val="7C9396"/>
              </a:solidFill>
            </a:endParaRPr>
          </a:p>
          <a:p>
            <a:pPr algn="ctr"/>
            <a:r>
              <a:rPr lang="fr-FR" dirty="0" smtClean="0">
                <a:solidFill>
                  <a:srgbClr val="7C9396"/>
                </a:solidFill>
              </a:rPr>
              <a:t>Site</a:t>
            </a:r>
          </a:p>
          <a:p>
            <a:pPr algn="ctr"/>
            <a:r>
              <a:rPr lang="fr-FR" dirty="0" smtClean="0">
                <a:solidFill>
                  <a:srgbClr val="C00000"/>
                </a:solidFill>
              </a:rPr>
              <a:t>Blanquefort</a:t>
            </a:r>
            <a:endParaRPr lang="fr-FR" sz="1400" dirty="0">
              <a:solidFill>
                <a:srgbClr val="C00000"/>
              </a:solidFill>
            </a:endParaRPr>
          </a:p>
        </p:txBody>
      </p:sp>
      <p:pic>
        <p:nvPicPr>
          <p:cNvPr id="2" name="Image 1"/>
          <p:cNvPicPr>
            <a:picLocks noChangeAspect="1"/>
          </p:cNvPicPr>
          <p:nvPr/>
        </p:nvPicPr>
        <p:blipFill>
          <a:blip r:embed="rId2"/>
          <a:stretch>
            <a:fillRect/>
          </a:stretch>
        </p:blipFill>
        <p:spPr>
          <a:xfrm>
            <a:off x="8820727" y="392689"/>
            <a:ext cx="3026207" cy="1768619"/>
          </a:xfrm>
          <a:prstGeom prst="rect">
            <a:avLst/>
          </a:prstGeom>
        </p:spPr>
      </p:pic>
    </p:spTree>
    <p:extLst>
      <p:ext uri="{BB962C8B-B14F-4D97-AF65-F5344CB8AC3E}">
        <p14:creationId xmlns:p14="http://schemas.microsoft.com/office/powerpoint/2010/main" val="2191798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AA_Gabarit_masqu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3443</TotalTime>
  <Words>1578</Words>
  <Application>Microsoft Office PowerPoint</Application>
  <PresentationFormat>Grand écran</PresentationFormat>
  <Paragraphs>198</Paragraphs>
  <Slides>13</Slides>
  <Notes>4</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13</vt:i4>
      </vt:variant>
    </vt:vector>
  </HeadingPairs>
  <TitlesOfParts>
    <vt:vector size="25" baseType="lpstr">
      <vt:lpstr>MS PGothic</vt:lpstr>
      <vt:lpstr>MS PGothic</vt:lpstr>
      <vt:lpstr>Arial</vt:lpstr>
      <vt:lpstr>Calibri</vt:lpstr>
      <vt:lpstr>Calibri Light</vt:lpstr>
      <vt:lpstr>Courier New</vt:lpstr>
      <vt:lpstr>Helvetica Neue Medium</vt:lpstr>
      <vt:lpstr>Menlo Bold</vt:lpstr>
      <vt:lpstr>Open Sans Extrabold</vt:lpstr>
      <vt:lpstr>Times New Roman</vt:lpstr>
      <vt:lpstr>Wingdings</vt:lpstr>
      <vt:lpstr>AA_Gabarit_masquePPT</vt:lpstr>
      <vt:lpstr>Rotary 23/03/2022     « Envoles moi »</vt:lpstr>
      <vt:lpstr>NOTRE MISSION</vt:lpstr>
      <vt:lpstr>NOTRE DÉPLOIEMENT  ET NOS BÉNÉFICIAIRES</vt:lpstr>
      <vt:lpstr>NOS RESSOURCES</vt:lpstr>
      <vt:lpstr>Présentation PowerPoint</vt:lpstr>
      <vt:lpstr>Présentation PowerPoint</vt:lpstr>
      <vt:lpstr>L’organisation en 2019 avec 3 niveaux: l’établissement, la région, le siège, </vt:lpstr>
      <vt:lpstr>NOS IMPLANTATIONS  DANS LE SUD-OUEST</vt:lpstr>
      <vt:lpstr>Présentation PowerPoint</vt:lpstr>
      <vt:lpstr>     Envoles moi!   Faible attractivité des filières techniques, technologiques, industrielles, agricoles   des métiers de passion =&gt; Recréer du lien  Renforcer le goût, la joie et la fierté d’apprendre (orientations stratégiques  AA 22/26)  Forte appétence pour les nouvelles technologies  Les drones l’outil courant de demain est un excellent support d’études (sciences et..)  Engagement écologique (optimisation des ressources..)   Réforme BAC PRO MEI en BAC PRO Maintenance des Systèmes de Production Connectés (MSPC)  Notre projet :                2022 : Eveiller la curiosité et éduquer au sens des responsabilités   Mention complémentaire BAC Pro MEI (a terme toutes filières pertinentes) :  Dès la seconde préparation examen télépilote drones avec supports pédagogiques adaptés aux jeunes en difficultés scolaires (catégorie ouverte drones à faible risque, dont le vol est interdit en espace public, comme le survol de rassemblement de personnes. La masse du drone est inférieure à 25kg, le pilotage se fait à vue et la hauteur maximale de vol est de 120m – respect intégrité des personnes et des biens mise en vol indoor et outdoor ) Achat de petits drones : ateliers de montage paramétrage et réparation drones    2023 et suivants étendre à d’autres formations  Donner du sens aux contenus théoriques : liens avec les référentiels pédagogiques et notamment matières scientifiques Apprendre en « faisant », les rendre acteurs et ainsi contribuer à développer leur auto estime et confiance en eux Une employabilité accrue      </vt:lpstr>
      <vt:lpstr>     Envoles moi!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Elise Briane</dc:creator>
  <cp:lastModifiedBy>Caroline Boidron</cp:lastModifiedBy>
  <cp:revision>255</cp:revision>
  <cp:lastPrinted>2019-11-19T18:29:37Z</cp:lastPrinted>
  <dcterms:created xsi:type="dcterms:W3CDTF">2018-04-19T16:25:14Z</dcterms:created>
  <dcterms:modified xsi:type="dcterms:W3CDTF">2022-03-22T09:22:24Z</dcterms:modified>
</cp:coreProperties>
</file>